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5"/>
  </p:notesMasterIdLst>
  <p:sldIdLst>
    <p:sldId id="337" r:id="rId2"/>
    <p:sldId id="330" r:id="rId3"/>
    <p:sldId id="370" r:id="rId4"/>
    <p:sldId id="340" r:id="rId5"/>
    <p:sldId id="345" r:id="rId6"/>
    <p:sldId id="346" r:id="rId7"/>
    <p:sldId id="338" r:id="rId8"/>
    <p:sldId id="371" r:id="rId9"/>
    <p:sldId id="336" r:id="rId10"/>
    <p:sldId id="354" r:id="rId11"/>
    <p:sldId id="359" r:id="rId12"/>
    <p:sldId id="357" r:id="rId13"/>
    <p:sldId id="358" r:id="rId14"/>
    <p:sldId id="362" r:id="rId15"/>
    <p:sldId id="343" r:id="rId16"/>
    <p:sldId id="350" r:id="rId17"/>
    <p:sldId id="380" r:id="rId18"/>
    <p:sldId id="381" r:id="rId19"/>
    <p:sldId id="382" r:id="rId20"/>
    <p:sldId id="383" r:id="rId21"/>
    <p:sldId id="378" r:id="rId22"/>
    <p:sldId id="360" r:id="rId23"/>
    <p:sldId id="361" r:id="rId24"/>
    <p:sldId id="379" r:id="rId25"/>
    <p:sldId id="351" r:id="rId26"/>
    <p:sldId id="348" r:id="rId27"/>
    <p:sldId id="373" r:id="rId28"/>
    <p:sldId id="374" r:id="rId29"/>
    <p:sldId id="352" r:id="rId30"/>
    <p:sldId id="368" r:id="rId31"/>
    <p:sldId id="372" r:id="rId32"/>
    <p:sldId id="375" r:id="rId33"/>
    <p:sldId id="349" r:id="rId34"/>
    <p:sldId id="353" r:id="rId35"/>
    <p:sldId id="331" r:id="rId36"/>
    <p:sldId id="363" r:id="rId37"/>
    <p:sldId id="364" r:id="rId38"/>
    <p:sldId id="366" r:id="rId39"/>
    <p:sldId id="365" r:id="rId40"/>
    <p:sldId id="369" r:id="rId41"/>
    <p:sldId id="377" r:id="rId42"/>
    <p:sldId id="367" r:id="rId43"/>
    <p:sldId id="376" r:id="rId4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4F4"/>
    <a:srgbClr val="E9E9E9"/>
    <a:srgbClr val="FFCE00"/>
    <a:srgbClr val="B08D00"/>
    <a:srgbClr val="FFF6C5"/>
    <a:srgbClr val="00AED8"/>
    <a:srgbClr val="7A7A7A"/>
    <a:srgbClr val="E0B400"/>
    <a:srgbClr val="877B31"/>
    <a:srgbClr val="BF9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29"/>
    <p:restoredTop sz="86401"/>
  </p:normalViewPr>
  <p:slideViewPr>
    <p:cSldViewPr snapToGrid="0" snapToObjects="1">
      <p:cViewPr>
        <p:scale>
          <a:sx n="128" d="100"/>
          <a:sy n="128" d="100"/>
        </p:scale>
        <p:origin x="176" y="-6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3688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9DBF5-F0DF-FA4A-9E07-ECFF4D8671DD}" type="datetimeFigureOut">
              <a:rPr lang="pl-PL" smtClean="0"/>
              <a:t>16.07.2019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886E3-B863-4D46-88F6-61AE7EB3FF9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887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161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193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6886E3-B863-4D46-88F6-61AE7EB3FF96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5968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16.07.2019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9039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16.07.2019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33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16.07.2019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74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16.07.2019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6682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16.07.2019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2840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16.07.2019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005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16.07.2019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495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16.07.2019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34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16.07.2019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63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16.07.2019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588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E13D6-D9AF-E34D-A440-CDCDD108A23A}" type="datetimeFigureOut">
              <a:rPr lang="pl-PL" smtClean="0"/>
              <a:t>16.07.2019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9902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edyt. styl wz. tyt.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E13D6-D9AF-E34D-A440-CDCDD108A23A}" type="datetimeFigureOut">
              <a:rPr lang="pl-PL" smtClean="0"/>
              <a:t>16.07.2019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FA68A-9F98-AD4F-B60A-1C984F9A36F6}" type="slidenum">
              <a:rPr lang="pl-PL" smtClean="0"/>
              <a:t>‹nr›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028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wojtek@pp.org.pl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8175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Co będzie ze mną po śmierci?</a:t>
            </a:r>
            <a:br>
              <a:rPr lang="pl-PL" dirty="0" smtClean="0"/>
            </a:br>
            <a:r>
              <a:rPr lang="pl-PL" sz="4900" dirty="0" smtClean="0"/>
              <a:t>Nadzieja ucznia Jezusa.</a:t>
            </a:r>
            <a:endParaRPr lang="pl-PL" sz="4900" dirty="0"/>
          </a:p>
        </p:txBody>
      </p:sp>
      <p:sp>
        <p:nvSpPr>
          <p:cNvPr id="4" name="Podtytuł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 smtClean="0"/>
              <a:t>luty </a:t>
            </a:r>
            <a:r>
              <a:rPr lang="mr-IN" dirty="0" smtClean="0"/>
              <a:t>–</a:t>
            </a:r>
            <a:r>
              <a:rPr lang="pl-PL" smtClean="0"/>
              <a:t> lipiec 2019</a:t>
            </a:r>
            <a:endParaRPr lang="pl-PL" dirty="0" smtClean="0"/>
          </a:p>
          <a:p>
            <a:pPr algn="r"/>
            <a:r>
              <a:rPr lang="pl-PL" dirty="0" smtClean="0"/>
              <a:t>Wersja ciągle robocza</a:t>
            </a:r>
            <a:br>
              <a:rPr lang="pl-PL" dirty="0" smtClean="0"/>
            </a:br>
            <a:r>
              <a:rPr lang="pl-PL" dirty="0" smtClean="0">
                <a:hlinkClick r:id="rId3"/>
              </a:rPr>
              <a:t>wojtek@pp.org.pl</a:t>
            </a:r>
            <a:endParaRPr lang="pl-PL" dirty="0" smtClean="0"/>
          </a:p>
          <a:p>
            <a:pPr algn="r"/>
            <a:endParaRPr lang="pl-PL" dirty="0"/>
          </a:p>
          <a:p>
            <a:pPr algn="r"/>
            <a:endParaRPr lang="pl-PL" dirty="0" smtClean="0"/>
          </a:p>
          <a:p>
            <a:pPr algn="r"/>
            <a:r>
              <a:rPr lang="pl-PL" dirty="0" err="1" smtClean="0"/>
              <a:t>ToDo</a:t>
            </a:r>
            <a:r>
              <a:rPr lang="pl-PL" dirty="0" smtClean="0"/>
              <a:t>: Wstawić obrazki do _FIKI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59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Biblijny plan dziejów a Święta </a:t>
            </a:r>
            <a:r>
              <a:rPr lang="pl-PL" altLang="pl-PL" dirty="0" smtClean="0"/>
              <a:t>Pana w Kpł23</a:t>
            </a:r>
            <a:br>
              <a:rPr lang="pl-PL" altLang="pl-PL" dirty="0" smtClean="0"/>
            </a:br>
            <a:endParaRPr lang="pl-PL" altLang="pl-PL" dirty="0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8" name="pole tekstowe 1"/>
          <p:cNvSpPr txBox="1">
            <a:spLocks noChangeArrowheads="1"/>
          </p:cNvSpPr>
          <p:nvPr/>
        </p:nvSpPr>
        <p:spPr bwMode="auto">
          <a:xfrm>
            <a:off x="618472" y="5000063"/>
            <a:ext cx="994155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Pascha </a:t>
            </a:r>
            <a:r>
              <a:rPr lang="pl-PL" altLang="pl-PL" sz="1400" dirty="0" smtClean="0"/>
              <a:t>Pana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 smtClean="0"/>
              <a:t>#2</a:t>
            </a:r>
            <a:r>
              <a:rPr lang="pl-PL" altLang="pl-PL" sz="1400" dirty="0"/>
              <a:t>. Święto Przaśników dla </a:t>
            </a:r>
            <a:r>
              <a:rPr lang="pl-PL" altLang="pl-PL" sz="1400" dirty="0" smtClean="0"/>
              <a:t>Pana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#3. Dzień kołysania snopem </a:t>
            </a:r>
            <a:r>
              <a:rPr lang="pl-PL" altLang="pl-PL" sz="1400" dirty="0" smtClean="0"/>
              <a:t>pierwocin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Pierwociny dla </a:t>
            </a:r>
            <a:r>
              <a:rPr lang="pl-PL" altLang="pl-PL" sz="1400" dirty="0" smtClean="0"/>
              <a:t>Pana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Święto </a:t>
            </a:r>
            <a:r>
              <a:rPr lang="pl-PL" altLang="pl-PL" sz="1400" dirty="0" smtClean="0"/>
              <a:t>trąb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Dzień </a:t>
            </a:r>
            <a:r>
              <a:rPr lang="pl-PL" altLang="pl-PL" sz="1400" dirty="0" smtClean="0"/>
              <a:t>przebłagania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Święto </a:t>
            </a:r>
            <a:r>
              <a:rPr lang="pl-PL" altLang="pl-PL" sz="1400" dirty="0" smtClean="0"/>
              <a:t>namiotów</a:t>
            </a:r>
            <a:endParaRPr lang="pl-PL" altLang="pl-PL" sz="1400" dirty="0"/>
          </a:p>
        </p:txBody>
      </p:sp>
      <p:grpSp>
        <p:nvGrpSpPr>
          <p:cNvPr id="17" name="Grupa 16"/>
          <p:cNvGrpSpPr/>
          <p:nvPr/>
        </p:nvGrpSpPr>
        <p:grpSpPr>
          <a:xfrm>
            <a:off x="5707557" y="5215506"/>
            <a:ext cx="3166940" cy="1169551"/>
            <a:chOff x="8729052" y="3653745"/>
            <a:chExt cx="3166940" cy="1169551"/>
          </a:xfrm>
        </p:grpSpPr>
        <p:sp>
          <p:nvSpPr>
            <p:cNvPr id="19" name="Line 6"/>
            <p:cNvSpPr>
              <a:spLocks noChangeShapeType="1"/>
            </p:cNvSpPr>
            <p:nvPr/>
          </p:nvSpPr>
          <p:spPr bwMode="auto">
            <a:xfrm>
              <a:off x="11047785" y="4475283"/>
              <a:ext cx="830807" cy="1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20" name="Line 5"/>
            <p:cNvSpPr>
              <a:spLocks noChangeShapeType="1"/>
            </p:cNvSpPr>
            <p:nvPr/>
          </p:nvSpPr>
          <p:spPr bwMode="auto">
            <a:xfrm flipV="1">
              <a:off x="11047785" y="4691538"/>
              <a:ext cx="830807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/>
            </a:p>
          </p:txBody>
        </p:sp>
        <p:sp>
          <p:nvSpPr>
            <p:cNvPr id="21" name="Line 6"/>
            <p:cNvSpPr>
              <a:spLocks noChangeShapeType="1"/>
            </p:cNvSpPr>
            <p:nvPr/>
          </p:nvSpPr>
          <p:spPr bwMode="auto">
            <a:xfrm flipV="1">
              <a:off x="11065185" y="4255658"/>
              <a:ext cx="830807" cy="3370"/>
            </a:xfrm>
            <a:prstGeom prst="line">
              <a:avLst/>
            </a:prstGeom>
            <a:noFill/>
            <a:ln w="57150">
              <a:solidFill>
                <a:srgbClr val="2D892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pl-PL">
                <a:latin typeface="Arial" charset="0"/>
              </a:endParaRPr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V="1">
              <a:off x="11065185" y="4032661"/>
              <a:ext cx="830807" cy="674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>
                <a:latin typeface="Arial" charset="0"/>
              </a:endParaRPr>
            </a:p>
          </p:txBody>
        </p:sp>
        <p:sp>
          <p:nvSpPr>
            <p:cNvPr id="23" name="pole tekstowe 1"/>
            <p:cNvSpPr txBox="1">
              <a:spLocks noChangeArrowheads="1"/>
            </p:cNvSpPr>
            <p:nvPr/>
          </p:nvSpPr>
          <p:spPr bwMode="auto">
            <a:xfrm>
              <a:off x="8729052" y="3653745"/>
              <a:ext cx="2308776" cy="1169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b="1" dirty="0" smtClean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 smtClean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 smtClean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 smtClean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400" dirty="0" smtClean="0"/>
                <a:t>Kościół </a:t>
              </a:r>
              <a:r>
                <a:rPr lang="mr-IN" altLang="pl-PL" sz="1400" dirty="0" smtClean="0"/>
                <a:t>–</a:t>
              </a:r>
              <a:r>
                <a:rPr lang="pl-PL" altLang="pl-PL" sz="1400" dirty="0" smtClean="0"/>
                <a:t> Ciało Chrystusa</a:t>
              </a:r>
              <a:endParaRPr lang="pl-PL" altLang="pl-PL" sz="1400" dirty="0"/>
            </a:p>
          </p:txBody>
        </p:sp>
      </p:grpSp>
      <p:sp>
        <p:nvSpPr>
          <p:cNvPr id="2" name="PoleTekstowe 1"/>
          <p:cNvSpPr txBox="1"/>
          <p:nvPr/>
        </p:nvSpPr>
        <p:spPr>
          <a:xfrm>
            <a:off x="3917950" y="3115361"/>
            <a:ext cx="61873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i="1" dirty="0" smtClean="0">
                <a:solidFill>
                  <a:srgbClr val="FF0000"/>
                </a:solidFill>
              </a:rPr>
              <a:t>Zachęcam do samodzielnego studium tematu:</a:t>
            </a:r>
            <a:br>
              <a:rPr lang="pl-PL" sz="2400" b="1" i="1" dirty="0" smtClean="0">
                <a:solidFill>
                  <a:srgbClr val="FF0000"/>
                </a:solidFill>
              </a:rPr>
            </a:br>
            <a:r>
              <a:rPr lang="pl-PL" sz="2400" b="1" i="1" dirty="0" smtClean="0">
                <a:solidFill>
                  <a:srgbClr val="FF0000"/>
                </a:solidFill>
              </a:rPr>
              <a:t>Księga Kapłańska</a:t>
            </a:r>
            <a:r>
              <a:rPr lang="pl-PL" sz="2400" b="1" i="1" smtClean="0">
                <a:solidFill>
                  <a:srgbClr val="FF0000"/>
                </a:solidFill>
              </a:rPr>
              <a:t>, rozdział 23.</a:t>
            </a:r>
            <a:endParaRPr lang="pl-PL" sz="2400" b="1" i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917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Biblijny plan dziejów a Święta </a:t>
            </a:r>
            <a:r>
              <a:rPr lang="pl-PL" altLang="pl-PL" dirty="0" smtClean="0"/>
              <a:t>Pana w Kpł23</a:t>
            </a:r>
            <a:br>
              <a:rPr lang="pl-PL" altLang="pl-PL" dirty="0" smtClean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0" name="Line 6"/>
          <p:cNvSpPr>
            <a:spLocks noChangeShapeType="1"/>
          </p:cNvSpPr>
          <p:nvPr/>
        </p:nvSpPr>
        <p:spPr bwMode="auto">
          <a:xfrm>
            <a:off x="2362201" y="3937000"/>
            <a:ext cx="7654925" cy="0"/>
          </a:xfrm>
          <a:prstGeom prst="line">
            <a:avLst/>
          </a:prstGeom>
          <a:noFill/>
          <a:ln w="57150">
            <a:solidFill>
              <a:srgbClr val="2D892D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62839" y="2195513"/>
            <a:ext cx="376113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4" name="pole tekstowe 1"/>
          <p:cNvSpPr txBox="1">
            <a:spLocks noChangeArrowheads="1"/>
          </p:cNvSpPr>
          <p:nvPr/>
        </p:nvSpPr>
        <p:spPr bwMode="auto">
          <a:xfrm>
            <a:off x="616116" y="4999301"/>
            <a:ext cx="9941559" cy="16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#1. Pascha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ukrzyżowanie, śmierć jako </a:t>
            </a:r>
            <a:r>
              <a:rPr lang="pl-PL" altLang="pl-PL" sz="1400" dirty="0" smtClean="0"/>
              <a:t>Pana Jezusa jako Baranka Bożego gładzącego grzech świata.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#2. Święto Przaśników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</a:t>
            </a:r>
            <a:r>
              <a:rPr lang="pl-PL" altLang="pl-PL" sz="1400" dirty="0" smtClean="0"/>
              <a:t>lud Boży poza Egiptem, oczyszczenie </a:t>
            </a:r>
            <a:r>
              <a:rPr lang="pl-PL" altLang="pl-PL" sz="1400" dirty="0"/>
              <a:t>z grzechu, </a:t>
            </a:r>
            <a:r>
              <a:rPr lang="pl-PL" altLang="pl-PL" sz="1400" dirty="0" smtClean="0"/>
              <a:t>uświęcenie.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#3. Dzień kołysania snopem pierwocin </a:t>
            </a:r>
            <a:r>
              <a:rPr lang="mr-IN" altLang="pl-PL" sz="1400" dirty="0"/>
              <a:t>–</a:t>
            </a:r>
            <a:r>
              <a:rPr lang="pl-PL" altLang="pl-PL" sz="1400" dirty="0"/>
              <a:t> pierwszy dzień po szabacie, zmartwychwstanie Pana </a:t>
            </a:r>
            <a:r>
              <a:rPr lang="pl-PL" altLang="pl-PL" sz="1400" dirty="0" smtClean="0"/>
              <a:t>Jezusa jako pierwszego.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#4. Pierwociny dla Pana </a:t>
            </a:r>
            <a:r>
              <a:rPr lang="mr-IN" altLang="pl-PL" sz="1400" dirty="0"/>
              <a:t>–</a:t>
            </a:r>
            <a:r>
              <a:rPr lang="pl-PL" altLang="pl-PL" sz="1400" dirty="0"/>
              <a:t> zesłanie Ducha </a:t>
            </a:r>
            <a:r>
              <a:rPr lang="pl-PL" altLang="pl-PL" sz="1400" dirty="0" smtClean="0"/>
              <a:t>Świętego - zbawienie</a:t>
            </a:r>
            <a:r>
              <a:rPr lang="pl-PL" altLang="pl-PL" sz="1400" dirty="0"/>
              <a:t>, uświęcenie i napełnienie Duchem Świętym 3000 Żydów.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#5. Święto trąb </a:t>
            </a:r>
            <a:r>
              <a:rPr lang="mr-IN" altLang="pl-PL" sz="1400" dirty="0"/>
              <a:t>–</a:t>
            </a:r>
            <a:r>
              <a:rPr lang="pl-PL" altLang="pl-PL" sz="1400" dirty="0"/>
              <a:t> (?) </a:t>
            </a:r>
            <a:r>
              <a:rPr lang="pl-PL" altLang="pl-PL" sz="1400" dirty="0" smtClean="0"/>
              <a:t>zmartwychwstanie </a:t>
            </a:r>
            <a:r>
              <a:rPr lang="pl-PL" altLang="pl-PL" sz="1400" dirty="0"/>
              <a:t>u</a:t>
            </a:r>
            <a:r>
              <a:rPr lang="pl-PL" altLang="pl-PL" sz="1400" dirty="0" smtClean="0"/>
              <a:t>marłych </a:t>
            </a:r>
            <a:r>
              <a:rPr lang="pl-PL" altLang="pl-PL" sz="1400" dirty="0"/>
              <a:t>w </a:t>
            </a:r>
            <a:r>
              <a:rPr lang="pl-PL" altLang="pl-PL" sz="1400" dirty="0" smtClean="0"/>
              <a:t>Chrystusie, przyjście Pana po swój Kościół.</a:t>
            </a:r>
            <a:endParaRPr lang="pl-PL" altLang="pl-PL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#6. Dzień przebłagania </a:t>
            </a:r>
            <a:r>
              <a:rPr lang="mr-IN" altLang="pl-PL" sz="1400" dirty="0"/>
              <a:t>–</a:t>
            </a:r>
            <a:r>
              <a:rPr lang="pl-PL" altLang="pl-PL" sz="1400" dirty="0"/>
              <a:t> (?) wybawienie </a:t>
            </a:r>
            <a:r>
              <a:rPr lang="pl-PL" altLang="pl-PL" sz="1400" dirty="0" smtClean="0"/>
              <a:t>resztki Izraela</a:t>
            </a:r>
            <a:r>
              <a:rPr lang="pl-PL" altLang="pl-PL" sz="1400" dirty="0"/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pl-PL" sz="1400" dirty="0"/>
              <a:t>#7. Święto namiotów </a:t>
            </a:r>
            <a:r>
              <a:rPr lang="mr-IN" altLang="pl-PL" sz="1400" dirty="0"/>
              <a:t>–</a:t>
            </a:r>
            <a:r>
              <a:rPr lang="pl-PL" altLang="pl-PL" sz="1400" dirty="0"/>
              <a:t> (?) </a:t>
            </a:r>
            <a:r>
              <a:rPr lang="pl-PL" altLang="pl-PL" sz="1400" dirty="0" smtClean="0"/>
              <a:t>objęcie królowania w Tysiącletnim Królestwie.</a:t>
            </a:r>
            <a:endParaRPr lang="pl-PL" altLang="pl-PL" sz="1400" dirty="0"/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62" name="pole tekstowe 61"/>
          <p:cNvSpPr txBox="1"/>
          <p:nvPr/>
        </p:nvSpPr>
        <p:spPr>
          <a:xfrm rot="19853123">
            <a:off x="-190031" y="982851"/>
            <a:ext cx="58530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600" b="1" dirty="0">
                <a:solidFill>
                  <a:srgbClr val="FF0000"/>
                </a:solidFill>
              </a:rPr>
              <a:t>Jakie to skomplikowane!!!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3" name="Grupa 62"/>
          <p:cNvGrpSpPr/>
          <p:nvPr/>
        </p:nvGrpSpPr>
        <p:grpSpPr>
          <a:xfrm>
            <a:off x="9294848" y="1921242"/>
            <a:ext cx="2388438" cy="900246"/>
            <a:chOff x="8729052" y="3653745"/>
            <a:chExt cx="3032963" cy="1143179"/>
          </a:xfrm>
        </p:grpSpPr>
        <p:sp>
          <p:nvSpPr>
            <p:cNvPr id="64" name="Line 6"/>
            <p:cNvSpPr>
              <a:spLocks noChangeShapeType="1"/>
            </p:cNvSpPr>
            <p:nvPr/>
          </p:nvSpPr>
          <p:spPr bwMode="auto">
            <a:xfrm>
              <a:off x="10913806" y="4475283"/>
              <a:ext cx="830807" cy="1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65" name="Line 5"/>
            <p:cNvSpPr>
              <a:spLocks noChangeShapeType="1"/>
            </p:cNvSpPr>
            <p:nvPr/>
          </p:nvSpPr>
          <p:spPr bwMode="auto">
            <a:xfrm flipV="1">
              <a:off x="10913806" y="4691538"/>
              <a:ext cx="830807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66" name="Line 6"/>
            <p:cNvSpPr>
              <a:spLocks noChangeShapeType="1"/>
            </p:cNvSpPr>
            <p:nvPr/>
          </p:nvSpPr>
          <p:spPr bwMode="auto">
            <a:xfrm flipV="1">
              <a:off x="10931208" y="4255659"/>
              <a:ext cx="830807" cy="3370"/>
            </a:xfrm>
            <a:prstGeom prst="line">
              <a:avLst/>
            </a:prstGeom>
            <a:noFill/>
            <a:ln w="57150">
              <a:solidFill>
                <a:srgbClr val="2D892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67" name="Line 13"/>
            <p:cNvSpPr>
              <a:spLocks noChangeShapeType="1"/>
            </p:cNvSpPr>
            <p:nvPr/>
          </p:nvSpPr>
          <p:spPr bwMode="auto">
            <a:xfrm flipV="1">
              <a:off x="10931208" y="4032661"/>
              <a:ext cx="830807" cy="674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68" name="pole tekstowe 1"/>
            <p:cNvSpPr txBox="1">
              <a:spLocks noChangeArrowheads="1"/>
            </p:cNvSpPr>
            <p:nvPr/>
          </p:nvSpPr>
          <p:spPr bwMode="auto">
            <a:xfrm>
              <a:off x="8729052" y="3653745"/>
              <a:ext cx="2308776" cy="1143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 smtClean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Kościół </a:t>
              </a:r>
              <a:r>
                <a:rPr lang="mr-IN" altLang="pl-PL" sz="1050" dirty="0" smtClean="0"/>
                <a:t>–</a:t>
              </a:r>
              <a:r>
                <a:rPr lang="pl-PL" altLang="pl-PL" sz="1050" dirty="0" smtClean="0"/>
                <a:t> Ciało Chrystusa</a:t>
              </a:r>
              <a:endParaRPr lang="pl-PL" altLang="pl-PL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1771582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Biblijny plan dziejów – część </a:t>
            </a:r>
            <a:r>
              <a:rPr lang="pl-PL" altLang="pl-PL" dirty="0" smtClean="0"/>
              <a:t>wykonana</a:t>
            </a:r>
            <a:br>
              <a:rPr lang="pl-PL" altLang="pl-PL" dirty="0" smtClean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36049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3" name="pole tekstowe 1"/>
          <p:cNvSpPr txBox="1">
            <a:spLocks noChangeArrowheads="1"/>
          </p:cNvSpPr>
          <p:nvPr/>
        </p:nvSpPr>
        <p:spPr bwMode="auto">
          <a:xfrm>
            <a:off x="1526877" y="4901149"/>
            <a:ext cx="994155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#S. </a:t>
            </a:r>
            <a:r>
              <a:rPr lang="pl-PL" altLang="pl-PL" sz="1600" b="1" dirty="0" smtClean="0"/>
              <a:t>Stworzenie</a:t>
            </a:r>
            <a:r>
              <a:rPr lang="pl-PL" altLang="pl-PL" sz="1600" dirty="0" smtClean="0"/>
              <a:t> (</a:t>
            </a:r>
            <a:r>
              <a:rPr lang="pl-PL" altLang="pl-PL" sz="1600" i="1" dirty="0" smtClean="0"/>
              <a:t>Na początku było Słowo</a:t>
            </a:r>
            <a:r>
              <a:rPr lang="mr-IN" altLang="pl-PL" sz="1600" dirty="0" smtClean="0"/>
              <a:t>…</a:t>
            </a:r>
            <a:r>
              <a:rPr lang="pl-PL" altLang="pl-PL" sz="1600" dirty="0" smtClean="0"/>
              <a:t> </a:t>
            </a:r>
            <a:r>
              <a:rPr lang="pl-PL" altLang="pl-PL" sz="1600" i="1" dirty="0" smtClean="0"/>
              <a:t>i wszystko przez nie się stało</a:t>
            </a:r>
            <a:r>
              <a:rPr lang="pl-PL" altLang="pl-PL" sz="1600" dirty="0" smtClean="0"/>
              <a:t>).</a:t>
            </a:r>
            <a:r>
              <a:rPr lang="pl-PL" altLang="pl-PL" sz="1600" b="1" dirty="0" smtClean="0"/>
              <a:t/>
            </a:r>
            <a:br>
              <a:rPr lang="pl-PL" altLang="pl-PL" sz="1600" b="1" dirty="0" smtClean="0"/>
            </a:br>
            <a:r>
              <a:rPr lang="pl-PL" altLang="pl-PL" sz="1600" dirty="0" smtClean="0"/>
              <a:t>#0. </a:t>
            </a:r>
            <a:r>
              <a:rPr lang="pl-PL" altLang="pl-PL" sz="1600" b="1" dirty="0" smtClean="0"/>
              <a:t>Wcielenie</a:t>
            </a:r>
            <a:r>
              <a:rPr lang="pl-PL" altLang="pl-PL" sz="1600" dirty="0" smtClean="0"/>
              <a:t> </a:t>
            </a:r>
            <a:r>
              <a:rPr lang="pl-PL" altLang="pl-PL" sz="1600" dirty="0"/>
              <a:t>(Nazaret, anioł Gabriel, panna Maria, Betlejem, mędrcy ze wschodu</a:t>
            </a:r>
            <a:r>
              <a:rPr lang="pl-PL" altLang="pl-PL" sz="1600" dirty="0" smtClean="0"/>
              <a:t>).</a:t>
            </a:r>
            <a:endParaRPr lang="pl-PL" altLang="pl-PL" sz="1600" dirty="0"/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#1. </a:t>
            </a:r>
            <a:r>
              <a:rPr lang="pl-PL" altLang="pl-PL" sz="1600" b="1" dirty="0" smtClean="0"/>
              <a:t>Ukrzyżowanie</a:t>
            </a:r>
            <a:r>
              <a:rPr lang="pl-PL" altLang="pl-PL" sz="1600" dirty="0"/>
              <a:t>, śmierć Jezusa jako Baranka </a:t>
            </a:r>
            <a:r>
              <a:rPr lang="pl-PL" altLang="pl-PL" sz="1600" dirty="0" smtClean="0"/>
              <a:t>Bożego.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#2. </a:t>
            </a:r>
            <a:r>
              <a:rPr lang="pl-PL" altLang="pl-PL" sz="1600" b="1" dirty="0" smtClean="0"/>
              <a:t>Odkupienie</a:t>
            </a:r>
            <a:r>
              <a:rPr lang="pl-PL" altLang="pl-PL" sz="1600" dirty="0" smtClean="0"/>
              <a:t>, </a:t>
            </a:r>
            <a:r>
              <a:rPr lang="pl-PL" altLang="pl-PL" sz="1600" dirty="0" smtClean="0"/>
              <a:t>oczyszczenie pokutujących z grzechów, usprawiedliwienie.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</a:t>
            </a:r>
            <a:r>
              <a:rPr lang="pl-PL" altLang="pl-PL" sz="1600" dirty="0" smtClean="0"/>
              <a:t>3. </a:t>
            </a:r>
            <a:r>
              <a:rPr lang="pl-PL" altLang="pl-PL" sz="1600" b="1" dirty="0" smtClean="0"/>
              <a:t>Zmartwychwstanie</a:t>
            </a:r>
            <a:r>
              <a:rPr lang="pl-PL" altLang="pl-PL" sz="1600" dirty="0" smtClean="0"/>
              <a:t> </a:t>
            </a:r>
            <a:r>
              <a:rPr lang="pl-PL" altLang="pl-PL" sz="1600" dirty="0"/>
              <a:t>Pana </a:t>
            </a:r>
            <a:r>
              <a:rPr lang="pl-PL" altLang="pl-PL" sz="1600" dirty="0" smtClean="0"/>
              <a:t>Jezusa w nowym, chwalebnym ciele.</a:t>
            </a:r>
            <a:endParaRPr lang="pl-PL" altLang="pl-PL" sz="1600" dirty="0"/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#W. </a:t>
            </a:r>
            <a:r>
              <a:rPr lang="pl-PL" altLang="pl-PL" sz="1600" b="1" dirty="0" smtClean="0"/>
              <a:t>Wniebowstąpienie</a:t>
            </a:r>
            <a:r>
              <a:rPr lang="pl-PL" altLang="pl-PL" sz="1600" dirty="0" smtClean="0"/>
              <a:t> </a:t>
            </a:r>
            <a:r>
              <a:rPr lang="pl-PL" altLang="pl-PL" sz="1600" dirty="0" smtClean="0"/>
              <a:t>Pana Jezusa w nowym ciele</a:t>
            </a:r>
            <a:r>
              <a:rPr lang="pl-PL" altLang="pl-PL" sz="1600" dirty="0" smtClean="0"/>
              <a:t>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#4. </a:t>
            </a:r>
            <a:r>
              <a:rPr lang="pl-PL" altLang="pl-PL" sz="1600" b="1" dirty="0" smtClean="0"/>
              <a:t>Zesłanie </a:t>
            </a:r>
            <a:r>
              <a:rPr lang="pl-PL" altLang="pl-PL" sz="1600" b="1" dirty="0"/>
              <a:t>Ducha </a:t>
            </a:r>
            <a:r>
              <a:rPr lang="pl-PL" altLang="pl-PL" sz="1600" b="1" dirty="0" smtClean="0"/>
              <a:t>Świętego.</a:t>
            </a:r>
            <a:endParaRPr lang="pl-PL" altLang="pl-PL" sz="1600" dirty="0"/>
          </a:p>
        </p:txBody>
      </p:sp>
      <p:sp>
        <p:nvSpPr>
          <p:cNvPr id="64" name="Prostokąt 63"/>
          <p:cNvSpPr/>
          <p:nvPr/>
        </p:nvSpPr>
        <p:spPr>
          <a:xfrm>
            <a:off x="5830887" y="1147764"/>
            <a:ext cx="5199063" cy="3684117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5" name="Oval 28"/>
          <p:cNvSpPr>
            <a:spLocks noChangeArrowheads="1"/>
          </p:cNvSpPr>
          <p:nvPr/>
        </p:nvSpPr>
        <p:spPr bwMode="auto">
          <a:xfrm>
            <a:off x="2518937" y="3111881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 smtClean="0">
                <a:latin typeface="Arial" charset="0"/>
              </a:rPr>
              <a:t>0</a:t>
            </a:r>
            <a:endParaRPr lang="pl-PL" sz="1200" b="1" dirty="0">
              <a:latin typeface="Arial" charset="0"/>
            </a:endParaRPr>
          </a:p>
        </p:txBody>
      </p:sp>
      <p:sp>
        <p:nvSpPr>
          <p:cNvPr id="66" name="Oval 28"/>
          <p:cNvSpPr>
            <a:spLocks noChangeArrowheads="1"/>
          </p:cNvSpPr>
          <p:nvPr/>
        </p:nvSpPr>
        <p:spPr bwMode="auto">
          <a:xfrm>
            <a:off x="1725120" y="2088626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S</a:t>
            </a:r>
          </a:p>
        </p:txBody>
      </p:sp>
      <p:sp>
        <p:nvSpPr>
          <p:cNvPr id="68" name="Oval 30"/>
          <p:cNvSpPr>
            <a:spLocks noChangeArrowheads="1"/>
          </p:cNvSpPr>
          <p:nvPr/>
        </p:nvSpPr>
        <p:spPr bwMode="auto">
          <a:xfrm>
            <a:off x="3560764" y="341063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100" b="1" smtClean="0">
                <a:latin typeface="Arial" charset="0"/>
              </a:rPr>
              <a:t>W</a:t>
            </a:r>
            <a:endParaRPr lang="pl-PL" sz="11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2527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Biblijny plan dziejów – część </a:t>
            </a:r>
            <a:r>
              <a:rPr lang="pl-PL" altLang="pl-PL" dirty="0" smtClean="0"/>
              <a:t>zaplanowana</a:t>
            </a:r>
            <a:br>
              <a:rPr lang="pl-PL" altLang="pl-PL" dirty="0" smtClean="0"/>
            </a:br>
            <a:endParaRPr lang="pl-PL" altLang="pl-PL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2362200" y="4068763"/>
            <a:ext cx="571500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AutoShape 2"/>
          <p:cNvSpPr>
            <a:spLocks noChangeArrowheads="1"/>
          </p:cNvSpPr>
          <p:nvPr/>
        </p:nvSpPr>
        <p:spPr bwMode="auto">
          <a:xfrm>
            <a:off x="8589963" y="3035301"/>
            <a:ext cx="1427162" cy="379413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Szałasy</a:t>
            </a: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3487738" y="3019425"/>
            <a:ext cx="2965450" cy="40005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Przaśniki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2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4" name="Line 11"/>
          <p:cNvSpPr>
            <a:spLocks noChangeShapeType="1"/>
          </p:cNvSpPr>
          <p:nvPr/>
        </p:nvSpPr>
        <p:spPr bwMode="auto">
          <a:xfrm>
            <a:off x="3200400" y="3805238"/>
            <a:ext cx="1066800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ot"/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rot="5400000" flipV="1">
            <a:off x="3336925" y="2963863"/>
            <a:ext cx="153670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19551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3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84" name="Oval 24"/>
          <p:cNvSpPr>
            <a:spLocks noChangeArrowheads="1"/>
          </p:cNvSpPr>
          <p:nvPr/>
        </p:nvSpPr>
        <p:spPr bwMode="auto">
          <a:xfrm>
            <a:off x="8065414" y="3706007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6</a:t>
            </a:r>
          </a:p>
        </p:txBody>
      </p:sp>
      <p:sp>
        <p:nvSpPr>
          <p:cNvPr id="85" name="Oval 26"/>
          <p:cNvSpPr>
            <a:spLocks noChangeArrowheads="1"/>
          </p:cNvSpPr>
          <p:nvPr/>
        </p:nvSpPr>
        <p:spPr bwMode="auto">
          <a:xfrm>
            <a:off x="6154739" y="246221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5</a:t>
            </a:r>
          </a:p>
        </p:txBody>
      </p:sp>
      <p:sp>
        <p:nvSpPr>
          <p:cNvPr id="86" name="Oval 28"/>
          <p:cNvSpPr>
            <a:spLocks noChangeArrowheads="1"/>
          </p:cNvSpPr>
          <p:nvPr/>
        </p:nvSpPr>
        <p:spPr bwMode="auto">
          <a:xfrm>
            <a:off x="3214689" y="324326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1</a:t>
            </a:r>
          </a:p>
        </p:txBody>
      </p:sp>
      <p:sp>
        <p:nvSpPr>
          <p:cNvPr id="87" name="Oval 29"/>
          <p:cNvSpPr>
            <a:spLocks noChangeArrowheads="1"/>
          </p:cNvSpPr>
          <p:nvPr/>
        </p:nvSpPr>
        <p:spPr bwMode="auto">
          <a:xfrm>
            <a:off x="3917951" y="24574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4</a:t>
            </a:r>
          </a:p>
        </p:txBody>
      </p:sp>
      <p:sp>
        <p:nvSpPr>
          <p:cNvPr id="88" name="Oval 30"/>
          <p:cNvSpPr>
            <a:spLocks noChangeArrowheads="1"/>
          </p:cNvSpPr>
          <p:nvPr/>
        </p:nvSpPr>
        <p:spPr bwMode="auto">
          <a:xfrm>
            <a:off x="3408364" y="296068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2</a:t>
            </a: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3" name="Oval 29"/>
          <p:cNvSpPr>
            <a:spLocks noChangeArrowheads="1"/>
          </p:cNvSpPr>
          <p:nvPr/>
        </p:nvSpPr>
        <p:spPr bwMode="auto">
          <a:xfrm>
            <a:off x="3416301" y="4097339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3</a:t>
            </a: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4894262" y="4179282"/>
            <a:ext cx="1688647" cy="27695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8046"/>
              <a:gd name="connsiteY0" fmla="*/ 0 h 78760"/>
              <a:gd name="connsiteX1" fmla="*/ 18046 w 18046"/>
              <a:gd name="connsiteY1" fmla="*/ 78760 h 78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8046" h="78760">
                <a:moveTo>
                  <a:pt x="0" y="0"/>
                </a:moveTo>
                <a:cubicBezTo>
                  <a:pt x="717" y="50375"/>
                  <a:pt x="18194" y="-31062"/>
                  <a:pt x="18046" y="78760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 dirty="0"/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4119564" y="1606551"/>
            <a:ext cx="2555875" cy="31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1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3" name="Line 7"/>
          <p:cNvSpPr>
            <a:spLocks noChangeShapeType="1"/>
          </p:cNvSpPr>
          <p:nvPr/>
        </p:nvSpPr>
        <p:spPr bwMode="auto">
          <a:xfrm flipH="1" flipV="1">
            <a:off x="2209801" y="1593850"/>
            <a:ext cx="1895475" cy="12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838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969125" y="1333500"/>
            <a:ext cx="10414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Ucisk</a:t>
            </a:r>
          </a:p>
        </p:txBody>
      </p:sp>
      <p:sp>
        <p:nvSpPr>
          <p:cNvPr id="108" name="Text Box 45"/>
          <p:cNvSpPr txBox="1">
            <a:spLocks noChangeArrowheads="1"/>
          </p:cNvSpPr>
          <p:nvPr/>
        </p:nvSpPr>
        <p:spPr bwMode="auto">
          <a:xfrm>
            <a:off x="2133601" y="1333500"/>
            <a:ext cx="1971675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Prawa Żydów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4040168" y="4355057"/>
            <a:ext cx="5668962" cy="333112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39"/>
              <a:gd name="connsiteY0" fmla="*/ 0 h 83154"/>
              <a:gd name="connsiteX1" fmla="*/ 32239 w 32239"/>
              <a:gd name="connsiteY1" fmla="*/ 83154 h 83154"/>
              <a:gd name="connsiteX0" fmla="*/ 0 w 32275"/>
              <a:gd name="connsiteY0" fmla="*/ 0 h 79840"/>
              <a:gd name="connsiteX1" fmla="*/ 32275 w 32275"/>
              <a:gd name="connsiteY1" fmla="*/ 79840 h 79840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  <a:gd name="connsiteX0" fmla="*/ 0 w 32239"/>
              <a:gd name="connsiteY0" fmla="*/ 0 h 88124"/>
              <a:gd name="connsiteX1" fmla="*/ 32239 w 32239"/>
              <a:gd name="connsiteY1" fmla="*/ 88124 h 88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8124">
                <a:moveTo>
                  <a:pt x="0" y="0"/>
                </a:moveTo>
                <a:cubicBezTo>
                  <a:pt x="1180" y="81856"/>
                  <a:pt x="31107" y="-60252"/>
                  <a:pt x="32239" y="8812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6" y="4097337"/>
            <a:ext cx="288926" cy="230187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 flipV="1">
            <a:off x="4241801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3" name="Freeform 31"/>
          <p:cNvSpPr>
            <a:spLocks/>
          </p:cNvSpPr>
          <p:nvPr/>
        </p:nvSpPr>
        <p:spPr bwMode="auto">
          <a:xfrm flipV="1">
            <a:off x="4619626" y="4141146"/>
            <a:ext cx="119063" cy="42068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7581901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5" name="Freeform 31"/>
          <p:cNvSpPr>
            <a:spLocks/>
          </p:cNvSpPr>
          <p:nvPr/>
        </p:nvSpPr>
        <p:spPr bwMode="auto">
          <a:xfrm flipV="1">
            <a:off x="8091948" y="4141145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7" name="Freeform 31"/>
          <p:cNvSpPr>
            <a:spLocks/>
          </p:cNvSpPr>
          <p:nvPr/>
        </p:nvSpPr>
        <p:spPr bwMode="auto">
          <a:xfrm flipV="1">
            <a:off x="5145088" y="3866889"/>
            <a:ext cx="119062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6688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9" name="Oval 25"/>
          <p:cNvSpPr>
            <a:spLocks noChangeArrowheads="1"/>
          </p:cNvSpPr>
          <p:nvPr/>
        </p:nvSpPr>
        <p:spPr bwMode="auto">
          <a:xfrm>
            <a:off x="8502651" y="294005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7</a:t>
            </a: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71600"/>
            <a:ext cx="8524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Nowe</a:t>
            </a:r>
          </a:p>
        </p:txBody>
      </p:sp>
      <p:sp>
        <p:nvSpPr>
          <p:cNvPr id="122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3" name="Prostokąt 62"/>
          <p:cNvSpPr/>
          <p:nvPr/>
        </p:nvSpPr>
        <p:spPr>
          <a:xfrm>
            <a:off x="1280160" y="1198565"/>
            <a:ext cx="3380741" cy="3556316"/>
          </a:xfrm>
          <a:prstGeom prst="rect">
            <a:avLst/>
          </a:prstGeom>
          <a:solidFill>
            <a:srgbClr val="F4F4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4" name="pole tekstowe 1"/>
          <p:cNvSpPr txBox="1">
            <a:spLocks noChangeArrowheads="1"/>
          </p:cNvSpPr>
          <p:nvPr/>
        </p:nvSpPr>
        <p:spPr bwMode="auto">
          <a:xfrm>
            <a:off x="1557021" y="4870683"/>
            <a:ext cx="994155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#5. </a:t>
            </a:r>
            <a:r>
              <a:rPr lang="pl-PL" altLang="pl-PL" sz="1600" dirty="0" smtClean="0"/>
              <a:t>Przyjście Jezusa po swój Kościół, </a:t>
            </a:r>
            <a:r>
              <a:rPr lang="pl-PL" altLang="pl-PL" sz="1600" b="1" dirty="0" smtClean="0"/>
              <a:t>zmartwychwstanie </a:t>
            </a:r>
            <a:r>
              <a:rPr lang="pl-PL" altLang="pl-PL" sz="1600" dirty="0" smtClean="0"/>
              <a:t>umarłych </a:t>
            </a:r>
            <a:r>
              <a:rPr lang="pl-PL" altLang="pl-PL" sz="1600" dirty="0"/>
              <a:t>w </a:t>
            </a:r>
            <a:r>
              <a:rPr lang="pl-PL" altLang="pl-PL" sz="1600" dirty="0" smtClean="0"/>
              <a:t>Chrystusie.</a:t>
            </a:r>
            <a:endParaRPr lang="pl-PL" altLang="pl-PL" sz="1600" dirty="0"/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#T. </a:t>
            </a:r>
            <a:r>
              <a:rPr lang="pl-PL" altLang="pl-PL" sz="1600" b="1" dirty="0" smtClean="0"/>
              <a:t>Trybunał Chrystusowy</a:t>
            </a:r>
            <a:r>
              <a:rPr lang="pl-PL" altLang="pl-PL" sz="1600" dirty="0" smtClean="0"/>
              <a:t> - rozliczenie </a:t>
            </a:r>
            <a:r>
              <a:rPr lang="pl-PL" altLang="pl-PL" sz="1600" dirty="0"/>
              <a:t>sług, przydział nowych ubrań, wesele </a:t>
            </a:r>
            <a:r>
              <a:rPr lang="pl-PL" altLang="pl-PL" sz="1600" dirty="0" smtClean="0"/>
              <a:t>Baranka.</a:t>
            </a:r>
            <a:endParaRPr lang="pl-PL" altLang="pl-PL" sz="1600" dirty="0"/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#6. </a:t>
            </a:r>
            <a:r>
              <a:rPr lang="pl-PL" altLang="pl-PL" sz="1600" b="1" dirty="0" smtClean="0"/>
              <a:t>Przyjście</a:t>
            </a:r>
            <a:r>
              <a:rPr lang="pl-PL" altLang="pl-PL" sz="1600" dirty="0" smtClean="0"/>
              <a:t> </a:t>
            </a:r>
            <a:r>
              <a:rPr lang="pl-PL" altLang="pl-PL" sz="1600" dirty="0"/>
              <a:t>Pana Jezusa </a:t>
            </a:r>
            <a:r>
              <a:rPr lang="pl-PL" altLang="pl-PL" sz="1600" dirty="0" smtClean="0"/>
              <a:t>z Kościołem „</a:t>
            </a:r>
            <a:r>
              <a:rPr lang="pl-PL" altLang="pl-PL" sz="1600" i="1" dirty="0" smtClean="0"/>
              <a:t>w </a:t>
            </a:r>
            <a:r>
              <a:rPr lang="pl-PL" altLang="pl-PL" sz="1600" i="1" dirty="0"/>
              <a:t>chwale</a:t>
            </a:r>
            <a:r>
              <a:rPr lang="pl-PL" altLang="pl-PL" sz="1600" dirty="0" smtClean="0"/>
              <a:t>”.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#7. </a:t>
            </a:r>
            <a:r>
              <a:rPr lang="pl-PL" altLang="pl-PL" sz="1600" b="1" dirty="0" smtClean="0"/>
              <a:t>Ustanowienie</a:t>
            </a:r>
            <a:r>
              <a:rPr lang="pl-PL" altLang="pl-PL" sz="1600" dirty="0" smtClean="0"/>
              <a:t> </a:t>
            </a:r>
            <a:r>
              <a:rPr lang="pl-PL" altLang="pl-PL" sz="1600" dirty="0"/>
              <a:t>Królestwa </a:t>
            </a:r>
            <a:r>
              <a:rPr lang="pl-PL" altLang="pl-PL" sz="1600" dirty="0" smtClean="0"/>
              <a:t>Mesjasza.</a:t>
            </a:r>
            <a:endParaRPr lang="pl-PL" altLang="pl-PL" sz="1600" dirty="0"/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#K. Ostatni </a:t>
            </a:r>
            <a:r>
              <a:rPr lang="pl-PL" altLang="pl-PL" sz="1600" b="1" dirty="0"/>
              <a:t>bunt</a:t>
            </a:r>
            <a:r>
              <a:rPr lang="pl-PL" altLang="pl-PL" sz="1600" dirty="0"/>
              <a:t> </a:t>
            </a:r>
            <a:r>
              <a:rPr lang="pl-PL" altLang="pl-PL" sz="1600" dirty="0" smtClean="0"/>
              <a:t>zwiedzionych przez uwolnionego Szatana ludzi.</a:t>
            </a:r>
            <a:endParaRPr lang="pl-PL" altLang="pl-PL" sz="1600" dirty="0" smtClean="0"/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#S. </a:t>
            </a:r>
            <a:r>
              <a:rPr lang="pl-PL" altLang="pl-PL" sz="1600" b="1" dirty="0" smtClean="0"/>
              <a:t>Zmartwychwstanie</a:t>
            </a:r>
            <a:r>
              <a:rPr lang="pl-PL" altLang="pl-PL" sz="1600" dirty="0" smtClean="0"/>
              <a:t> i </a:t>
            </a:r>
            <a:r>
              <a:rPr lang="pl-PL" altLang="pl-PL" sz="1600" b="1" dirty="0" smtClean="0"/>
              <a:t>sąd</a:t>
            </a:r>
            <a:r>
              <a:rPr lang="pl-PL" altLang="pl-PL" sz="1600" dirty="0" smtClean="0"/>
              <a:t> </a:t>
            </a:r>
            <a:r>
              <a:rPr lang="pl-PL" altLang="pl-PL" sz="1600" dirty="0" smtClean="0"/>
              <a:t>- osądzenie </a:t>
            </a:r>
            <a:r>
              <a:rPr lang="pl-PL" altLang="pl-PL" sz="1600" dirty="0" smtClean="0"/>
              <a:t>uczynków.</a:t>
            </a:r>
          </a:p>
          <a:p>
            <a:pPr>
              <a:spcBef>
                <a:spcPct val="0"/>
              </a:spcBef>
              <a:buClrTx/>
              <a:buNone/>
            </a:pPr>
            <a:r>
              <a:rPr lang="pl-PL" altLang="pl-PL" sz="1600" dirty="0" smtClean="0"/>
              <a:t>#N. Nowe </a:t>
            </a:r>
            <a:r>
              <a:rPr lang="pl-PL" altLang="pl-PL" sz="1600" dirty="0"/>
              <a:t>Niebo i </a:t>
            </a:r>
            <a:r>
              <a:rPr lang="pl-PL" altLang="pl-PL" sz="1600" b="1" dirty="0"/>
              <a:t>Nowa</a:t>
            </a:r>
            <a:r>
              <a:rPr lang="pl-PL" altLang="pl-PL" sz="1600" dirty="0"/>
              <a:t> </a:t>
            </a:r>
            <a:r>
              <a:rPr lang="pl-PL" altLang="pl-PL" sz="1600" b="1" dirty="0" smtClean="0"/>
              <a:t>Ziemia.</a:t>
            </a:r>
            <a:endParaRPr lang="pl-PL" altLang="pl-PL" sz="1600" b="1" dirty="0"/>
          </a:p>
        </p:txBody>
      </p:sp>
      <p:sp>
        <p:nvSpPr>
          <p:cNvPr id="66" name="Romb 65"/>
          <p:cNvSpPr/>
          <p:nvPr/>
        </p:nvSpPr>
        <p:spPr bwMode="auto">
          <a:xfrm>
            <a:off x="6953433" y="2311495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T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10048681" y="3827836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68" name="Sześcian 67"/>
          <p:cNvSpPr/>
          <p:nvPr/>
        </p:nvSpPr>
        <p:spPr>
          <a:xfrm>
            <a:off x="10805920" y="3030911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9" name="Oval 25"/>
          <p:cNvSpPr>
            <a:spLocks noChangeArrowheads="1"/>
          </p:cNvSpPr>
          <p:nvPr/>
        </p:nvSpPr>
        <p:spPr bwMode="auto">
          <a:xfrm>
            <a:off x="10631763" y="2877298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sz="1200" b="1" dirty="0">
                <a:latin typeface="Arial" charset="0"/>
              </a:rPr>
              <a:t>N</a:t>
            </a:r>
          </a:p>
        </p:txBody>
      </p:sp>
      <p:sp>
        <p:nvSpPr>
          <p:cNvPr id="94" name="Line 5"/>
          <p:cNvSpPr>
            <a:spLocks noChangeShapeType="1"/>
          </p:cNvSpPr>
          <p:nvPr/>
        </p:nvSpPr>
        <p:spPr bwMode="auto">
          <a:xfrm flipV="1">
            <a:off x="10504293" y="3277094"/>
            <a:ext cx="500376" cy="496318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43926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Abstrakt - działania Pana Jezusa na ziemi</a:t>
            </a:r>
            <a:endParaRPr lang="pl-PL" altLang="pl-PL" dirty="0"/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810000" y="2195513"/>
            <a:ext cx="26368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53187" y="2195513"/>
            <a:ext cx="385765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3" name="Line 10"/>
          <p:cNvSpPr>
            <a:spLocks noChangeShapeType="1"/>
          </p:cNvSpPr>
          <p:nvPr/>
        </p:nvSpPr>
        <p:spPr bwMode="auto">
          <a:xfrm rot="-5400000">
            <a:off x="3086100" y="2932113"/>
            <a:ext cx="1447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12"/>
          <p:cNvSpPr>
            <a:spLocks noChangeShapeType="1"/>
          </p:cNvSpPr>
          <p:nvPr/>
        </p:nvSpPr>
        <p:spPr bwMode="auto">
          <a:xfrm rot="5400000" flipV="1">
            <a:off x="2057400" y="2957513"/>
            <a:ext cx="1371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2819400" y="3643313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838953" y="2195513"/>
            <a:ext cx="1336674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1" name="Line 21"/>
          <p:cNvSpPr>
            <a:spLocks noChangeShapeType="1"/>
          </p:cNvSpPr>
          <p:nvPr/>
        </p:nvSpPr>
        <p:spPr bwMode="auto">
          <a:xfrm>
            <a:off x="2057400" y="220186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2" name="Line 22"/>
          <p:cNvSpPr>
            <a:spLocks noChangeShapeType="1"/>
          </p:cNvSpPr>
          <p:nvPr/>
        </p:nvSpPr>
        <p:spPr bwMode="auto">
          <a:xfrm>
            <a:off x="8199438" y="3643313"/>
            <a:ext cx="1935162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9" name="Line 31"/>
          <p:cNvSpPr>
            <a:spLocks noChangeShapeType="1"/>
          </p:cNvSpPr>
          <p:nvPr/>
        </p:nvSpPr>
        <p:spPr bwMode="auto">
          <a:xfrm>
            <a:off x="33528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0" name="Line 32"/>
          <p:cNvSpPr>
            <a:spLocks noChangeShapeType="1"/>
          </p:cNvSpPr>
          <p:nvPr/>
        </p:nvSpPr>
        <p:spPr bwMode="auto">
          <a:xfrm>
            <a:off x="3352800" y="436880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1" name="Line 33"/>
          <p:cNvSpPr>
            <a:spLocks noChangeShapeType="1"/>
          </p:cNvSpPr>
          <p:nvPr/>
        </p:nvSpPr>
        <p:spPr bwMode="auto">
          <a:xfrm flipV="1">
            <a:off x="3581400" y="3643314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>
            <a:off x="3581400" y="3656013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5" name="Line 9"/>
          <p:cNvSpPr>
            <a:spLocks noChangeShapeType="1"/>
          </p:cNvSpPr>
          <p:nvPr/>
        </p:nvSpPr>
        <p:spPr bwMode="auto">
          <a:xfrm rot="-5400000">
            <a:off x="6306221" y="2543969"/>
            <a:ext cx="849312" cy="0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6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67" name="Line 23"/>
          <p:cNvSpPr>
            <a:spLocks noChangeShapeType="1"/>
          </p:cNvSpPr>
          <p:nvPr/>
        </p:nvSpPr>
        <p:spPr bwMode="auto">
          <a:xfrm>
            <a:off x="8351839" y="3795713"/>
            <a:ext cx="166528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8" name="Line 10"/>
          <p:cNvSpPr>
            <a:spLocks noChangeShapeType="1"/>
          </p:cNvSpPr>
          <p:nvPr/>
        </p:nvSpPr>
        <p:spPr bwMode="auto">
          <a:xfrm rot="16200000" flipV="1">
            <a:off x="6327496" y="3414558"/>
            <a:ext cx="813595" cy="904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0"/>
          <p:cNvSpPr>
            <a:spLocks noChangeShapeType="1"/>
          </p:cNvSpPr>
          <p:nvPr/>
        </p:nvSpPr>
        <p:spPr bwMode="auto">
          <a:xfrm rot="16200000" flipV="1">
            <a:off x="6018245" y="3595291"/>
            <a:ext cx="1151732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97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3810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116" name="Line 21"/>
          <p:cNvSpPr>
            <a:spLocks noChangeShapeType="1"/>
          </p:cNvSpPr>
          <p:nvPr/>
        </p:nvSpPr>
        <p:spPr bwMode="auto">
          <a:xfrm>
            <a:off x="1309162" y="2201863"/>
            <a:ext cx="6858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3" name="Line 5"/>
          <p:cNvSpPr>
            <a:spLocks noChangeShapeType="1"/>
          </p:cNvSpPr>
          <p:nvPr/>
        </p:nvSpPr>
        <p:spPr bwMode="auto">
          <a:xfrm>
            <a:off x="4033839" y="3805238"/>
            <a:ext cx="2713037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26" name="Grupa 25"/>
          <p:cNvGrpSpPr/>
          <p:nvPr/>
        </p:nvGrpSpPr>
        <p:grpSpPr>
          <a:xfrm>
            <a:off x="9294848" y="1921242"/>
            <a:ext cx="2388438" cy="900246"/>
            <a:chOff x="8729052" y="3653745"/>
            <a:chExt cx="3032963" cy="1143179"/>
          </a:xfrm>
        </p:grpSpPr>
        <p:sp>
          <p:nvSpPr>
            <p:cNvPr id="27" name="Line 6"/>
            <p:cNvSpPr>
              <a:spLocks noChangeShapeType="1"/>
            </p:cNvSpPr>
            <p:nvPr/>
          </p:nvSpPr>
          <p:spPr bwMode="auto">
            <a:xfrm>
              <a:off x="10913806" y="4475283"/>
              <a:ext cx="830807" cy="1"/>
            </a:xfrm>
            <a:prstGeom prst="line">
              <a:avLst/>
            </a:prstGeom>
            <a:noFill/>
            <a:ln w="57150">
              <a:solidFill>
                <a:srgbClr val="AD8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28" name="Line 5"/>
            <p:cNvSpPr>
              <a:spLocks noChangeShapeType="1"/>
            </p:cNvSpPr>
            <p:nvPr/>
          </p:nvSpPr>
          <p:spPr bwMode="auto">
            <a:xfrm flipV="1">
              <a:off x="10913806" y="4691538"/>
              <a:ext cx="830807" cy="1"/>
            </a:xfrm>
            <a:prstGeom prst="line">
              <a:avLst/>
            </a:prstGeom>
            <a:noFill/>
            <a:ln w="57150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endParaRPr lang="pl-PL" sz="1200"/>
            </a:p>
          </p:txBody>
        </p:sp>
        <p:sp>
          <p:nvSpPr>
            <p:cNvPr id="29" name="Line 6"/>
            <p:cNvSpPr>
              <a:spLocks noChangeShapeType="1"/>
            </p:cNvSpPr>
            <p:nvPr/>
          </p:nvSpPr>
          <p:spPr bwMode="auto">
            <a:xfrm flipV="1">
              <a:off x="10931208" y="4255659"/>
              <a:ext cx="830807" cy="3370"/>
            </a:xfrm>
            <a:prstGeom prst="line">
              <a:avLst/>
            </a:prstGeom>
            <a:noFill/>
            <a:ln w="57150">
              <a:solidFill>
                <a:srgbClr val="2D892D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 flipV="1">
              <a:off x="10931208" y="4032661"/>
              <a:ext cx="830807" cy="674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 wrap="none"/>
            <a:lstStyle/>
            <a:p>
              <a:pPr>
                <a:lnSpc>
                  <a:spcPct val="90000"/>
                </a:lnSpc>
                <a:spcBef>
                  <a:spcPct val="50000"/>
                </a:spcBef>
                <a:defRPr/>
              </a:pPr>
              <a:endParaRPr lang="pl-PL" sz="1200">
                <a:latin typeface="Arial" charset="0"/>
              </a:endParaRPr>
            </a:p>
          </p:txBody>
        </p:sp>
        <p:sp>
          <p:nvSpPr>
            <p:cNvPr id="31" name="pole tekstowe 1"/>
            <p:cNvSpPr txBox="1">
              <a:spLocks noChangeArrowheads="1"/>
            </p:cNvSpPr>
            <p:nvPr/>
          </p:nvSpPr>
          <p:spPr bwMode="auto">
            <a:xfrm>
              <a:off x="8729052" y="3653745"/>
              <a:ext cx="2308776" cy="1143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 smtClean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Lud Izraela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Kościół </a:t>
              </a:r>
              <a:r>
                <a:rPr lang="mr-IN" altLang="pl-PL" sz="1050" dirty="0" smtClean="0"/>
                <a:t>–</a:t>
              </a:r>
              <a:r>
                <a:rPr lang="pl-PL" altLang="pl-PL" sz="1050" dirty="0" smtClean="0"/>
                <a:t> Ciało Chrystusa</a:t>
              </a:r>
              <a:endParaRPr lang="pl-PL" altLang="pl-PL" sz="1050" dirty="0"/>
            </a:p>
          </p:txBody>
        </p:sp>
      </p:grpSp>
    </p:spTree>
    <p:extLst>
      <p:ext uri="{BB962C8B-B14F-4D97-AF65-F5344CB8AC3E}">
        <p14:creationId xmlns:p14="http://schemas.microsoft.com/office/powerpoint/2010/main" val="2069528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ytuł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Szeroka droga</a:t>
            </a:r>
            <a:endParaRPr lang="pl-PL" dirty="0"/>
          </a:p>
        </p:txBody>
      </p:sp>
      <p:sp>
        <p:nvSpPr>
          <p:cNvPr id="63" name="Symbol zastępczy tekstu 6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373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Szeroka droga, która prowadzi na zatracenie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282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Zejście do </a:t>
            </a:r>
            <a:r>
              <a:rPr lang="pl-PL" altLang="pl-PL" dirty="0" err="1" smtClean="0"/>
              <a:t>szeolu</a:t>
            </a:r>
            <a:r>
              <a:rPr lang="pl-PL" altLang="pl-PL" dirty="0" smtClean="0"/>
              <a:t> (gr. hades)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0" name="pole tekstowe 59"/>
          <p:cNvSpPr txBox="1">
            <a:spLocks noChangeArrowheads="1"/>
          </p:cNvSpPr>
          <p:nvPr/>
        </p:nvSpPr>
        <p:spPr bwMode="auto">
          <a:xfrm>
            <a:off x="157122" y="5407700"/>
            <a:ext cx="911597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smtClean="0">
                <a:solidFill>
                  <a:srgbClr val="FF0000"/>
                </a:solidFill>
              </a:rPr>
              <a:t>Ponieważ </a:t>
            </a:r>
            <a:r>
              <a:rPr lang="pl-PL" altLang="x-none" sz="1800" dirty="0">
                <a:solidFill>
                  <a:srgbClr val="FF0000"/>
                </a:solidFill>
              </a:rPr>
              <a:t>posłuchałeś swojej żony i zjadłeś z drzewa, o którym ci powiedziałem: Nie wolno ci z niego jeść</a:t>
            </a:r>
            <a:r>
              <a:rPr lang="pl-PL" altLang="x-none" sz="1800" dirty="0" smtClean="0">
                <a:solidFill>
                  <a:srgbClr val="FF0000"/>
                </a:solidFill>
              </a:rPr>
              <a:t>! (</a:t>
            </a:r>
            <a:r>
              <a:rPr lang="mr-IN" altLang="x-none" sz="1800" dirty="0" smtClean="0">
                <a:solidFill>
                  <a:srgbClr val="FF0000"/>
                </a:solidFill>
              </a:rPr>
              <a:t>…</a:t>
            </a:r>
            <a:r>
              <a:rPr lang="pl-PL" altLang="x-none" sz="1800" dirty="0">
                <a:solidFill>
                  <a:srgbClr val="FF0000"/>
                </a:solidFill>
              </a:rPr>
              <a:t>) </a:t>
            </a:r>
            <a:r>
              <a:rPr lang="pl-PL" altLang="x-none" sz="1800" dirty="0" smtClean="0">
                <a:solidFill>
                  <a:srgbClr val="FF0000"/>
                </a:solidFill>
              </a:rPr>
              <a:t>w </a:t>
            </a:r>
            <a:r>
              <a:rPr lang="pl-PL" altLang="x-none" sz="1800" dirty="0">
                <a:solidFill>
                  <a:srgbClr val="FF0000"/>
                </a:solidFill>
              </a:rPr>
              <a:t>trudzie będziesz zdobywał pożywienie i to po wszystkie dni swojego życia! </a:t>
            </a:r>
            <a:r>
              <a:rPr lang="pl-PL" altLang="x-none" sz="1800" dirty="0" smtClean="0">
                <a:solidFill>
                  <a:srgbClr val="FF0000"/>
                </a:solidFill>
              </a:rPr>
              <a:t>(</a:t>
            </a:r>
            <a:r>
              <a:rPr lang="mr-IN" altLang="x-none" sz="1800" dirty="0" smtClean="0">
                <a:solidFill>
                  <a:srgbClr val="FF0000"/>
                </a:solidFill>
              </a:rPr>
              <a:t>…</a:t>
            </a:r>
            <a:r>
              <a:rPr lang="pl-PL" altLang="x-none" sz="1800" dirty="0" smtClean="0">
                <a:solidFill>
                  <a:srgbClr val="FF0000"/>
                </a:solidFill>
              </a:rPr>
              <a:t>) w pocie </a:t>
            </a:r>
            <a:r>
              <a:rPr lang="pl-PL" altLang="x-none" sz="1800" dirty="0">
                <a:solidFill>
                  <a:srgbClr val="FF0000"/>
                </a:solidFill>
              </a:rPr>
              <a:t>czoła będziesz jadł chleb, aż </a:t>
            </a:r>
            <a:r>
              <a:rPr lang="pl-PL" altLang="x-none" sz="1800" u="sng" dirty="0">
                <a:solidFill>
                  <a:srgbClr val="FF0000"/>
                </a:solidFill>
              </a:rPr>
              <a:t>powrócisz do ziemi, gdyż z niej zostałeś wzięty — </a:t>
            </a:r>
            <a:r>
              <a:rPr lang="pl-PL" altLang="x-none" sz="1800" b="1" u="sng" dirty="0">
                <a:solidFill>
                  <a:srgbClr val="FF0000"/>
                </a:solidFill>
              </a:rPr>
              <a:t>bo jesteś prochem i obrócisz się w proch</a:t>
            </a:r>
            <a:r>
              <a:rPr lang="pl-PL" altLang="x-none" sz="1800" dirty="0" smtClean="0">
                <a:solidFill>
                  <a:srgbClr val="FF0000"/>
                </a:solidFill>
              </a:rPr>
              <a:t>.  (</a:t>
            </a:r>
            <a:r>
              <a:rPr lang="pl-PL" altLang="x-none" sz="1800" dirty="0">
                <a:solidFill>
                  <a:srgbClr val="FF0000"/>
                </a:solidFill>
              </a:rPr>
              <a:t>Gen </a:t>
            </a:r>
            <a:r>
              <a:rPr lang="pl-PL" altLang="x-none" sz="1800" dirty="0" smtClean="0">
                <a:solidFill>
                  <a:srgbClr val="FF0000"/>
                </a:solidFill>
              </a:rPr>
              <a:t>3:17)</a:t>
            </a:r>
            <a:endParaRPr lang="pl-PL" altLang="x-none" sz="1800" dirty="0" smtClean="0">
              <a:solidFill>
                <a:srgbClr val="FF0000"/>
              </a:solidFill>
            </a:endParaRPr>
          </a:p>
        </p:txBody>
      </p:sp>
      <p:cxnSp>
        <p:nvCxnSpPr>
          <p:cNvPr id="31" name="Łącznik prosty ze strzałką 30"/>
          <p:cNvCxnSpPr/>
          <p:nvPr/>
        </p:nvCxnSpPr>
        <p:spPr>
          <a:xfrm flipV="1">
            <a:off x="4357688" y="4204365"/>
            <a:ext cx="905674" cy="1128049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1933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I ujrzałem wielki biały tron, </a:t>
            </a:r>
            <a:br>
              <a:rPr lang="pl-PL" altLang="pl-PL" dirty="0" smtClean="0"/>
            </a:br>
            <a:r>
              <a:rPr lang="pl-PL" altLang="pl-PL" dirty="0" smtClean="0"/>
              <a:t>i zasiadającego na nim</a:t>
            </a:r>
            <a:r>
              <a:rPr lang="mr-IN" altLang="pl-PL" dirty="0" smtClean="0"/>
              <a:t>…</a:t>
            </a:r>
            <a:endParaRPr lang="pl-PL" altLang="pl-PL" dirty="0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0" name="pole tekstowe 59"/>
          <p:cNvSpPr txBox="1">
            <a:spLocks noChangeArrowheads="1"/>
          </p:cNvSpPr>
          <p:nvPr/>
        </p:nvSpPr>
        <p:spPr bwMode="auto">
          <a:xfrm>
            <a:off x="212902" y="4238205"/>
            <a:ext cx="618822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sz="1400" b="1" dirty="0" err="1">
                <a:solidFill>
                  <a:srgbClr val="C00000"/>
                </a:solidFill>
              </a:rPr>
              <a:t>Ap</a:t>
            </a:r>
            <a:r>
              <a:rPr lang="pl-PL" sz="1400" b="1" dirty="0">
                <a:solidFill>
                  <a:srgbClr val="C00000"/>
                </a:solidFill>
              </a:rPr>
              <a:t> 20:11nn </a:t>
            </a:r>
            <a:r>
              <a:rPr lang="pl-PL" sz="1400" b="1" dirty="0" err="1">
                <a:solidFill>
                  <a:srgbClr val="C00000"/>
                </a:solidFill>
              </a:rPr>
              <a:t>tpnt</a:t>
            </a:r>
            <a:r>
              <a:rPr lang="pl-PL" sz="1400" b="1" dirty="0">
                <a:solidFill>
                  <a:srgbClr val="C00000"/>
                </a:solidFill>
              </a:rPr>
              <a:t> </a:t>
            </a:r>
            <a:r>
              <a:rPr lang="pl-PL" sz="1400" dirty="0">
                <a:solidFill>
                  <a:srgbClr val="C00000"/>
                </a:solidFill>
              </a:rPr>
              <a:t/>
            </a:r>
            <a:br>
              <a:rPr lang="pl-PL" sz="1400" dirty="0">
                <a:solidFill>
                  <a:srgbClr val="C00000"/>
                </a:solidFill>
              </a:rPr>
            </a:br>
            <a:r>
              <a:rPr lang="pl-PL" sz="1400" baseline="30000" dirty="0">
                <a:solidFill>
                  <a:srgbClr val="C00000"/>
                </a:solidFill>
              </a:rPr>
              <a:t>(11)</a:t>
            </a:r>
            <a:r>
              <a:rPr lang="pl-PL" sz="1400" dirty="0">
                <a:solidFill>
                  <a:srgbClr val="C00000"/>
                </a:solidFill>
              </a:rPr>
              <a:t> I widziałem wielki biały tron, i siedzącego na nim, od którego oblicza uciekła ziemia i niebo, i nie znalazło się miejsce dla nich.</a:t>
            </a:r>
            <a:br>
              <a:rPr lang="pl-PL" sz="1400" dirty="0">
                <a:solidFill>
                  <a:srgbClr val="C00000"/>
                </a:solidFill>
              </a:rPr>
            </a:br>
            <a:r>
              <a:rPr lang="pl-PL" sz="1400" baseline="30000" dirty="0">
                <a:solidFill>
                  <a:srgbClr val="C00000"/>
                </a:solidFill>
              </a:rPr>
              <a:t>(12)</a:t>
            </a:r>
            <a:r>
              <a:rPr lang="pl-PL" sz="1400" dirty="0">
                <a:solidFill>
                  <a:srgbClr val="C00000"/>
                </a:solidFill>
              </a:rPr>
              <a:t> I widziałem umarłych, małych i wielkich, stojących przed Bogiem; i zostały otwarte zwoje i inny zwój został otwarty, to jest zwój życia; i umarli z tych, którzy są zapisani w zwojach, zostali osądzeni według swoich czynów.</a:t>
            </a:r>
            <a:br>
              <a:rPr lang="pl-PL" sz="1400" dirty="0">
                <a:solidFill>
                  <a:srgbClr val="C00000"/>
                </a:solidFill>
              </a:rPr>
            </a:br>
            <a:r>
              <a:rPr lang="pl-PL" sz="1400" baseline="30000" dirty="0">
                <a:solidFill>
                  <a:srgbClr val="C00000"/>
                </a:solidFill>
              </a:rPr>
              <a:t>(13)</a:t>
            </a:r>
            <a:r>
              <a:rPr lang="pl-PL" sz="1400" dirty="0">
                <a:solidFill>
                  <a:srgbClr val="C00000"/>
                </a:solidFill>
              </a:rPr>
              <a:t> I morze wydało umarłych, którzy w nim byli, i Śmierć, i Hades wydały umarłych, którzy w nich byli; i zostali osądzeni, każdy według swoich czynów.</a:t>
            </a:r>
            <a:br>
              <a:rPr lang="pl-PL" sz="1400" dirty="0">
                <a:solidFill>
                  <a:srgbClr val="C00000"/>
                </a:solidFill>
              </a:rPr>
            </a:br>
            <a:r>
              <a:rPr lang="pl-PL" sz="1400" baseline="30000" dirty="0">
                <a:solidFill>
                  <a:srgbClr val="C00000"/>
                </a:solidFill>
              </a:rPr>
              <a:t>(14)</a:t>
            </a:r>
            <a:r>
              <a:rPr lang="pl-PL" sz="1400" dirty="0">
                <a:solidFill>
                  <a:srgbClr val="C00000"/>
                </a:solidFill>
              </a:rPr>
              <a:t> I Śmierć, i Hades zostały wrzucone w jezioro ognia. To jest śmierć druga</a:t>
            </a:r>
            <a:r>
              <a:rPr lang="pl-PL" sz="1400" dirty="0" smtClean="0">
                <a:solidFill>
                  <a:srgbClr val="C00000"/>
                </a:solidFill>
              </a:rPr>
              <a:t>.</a:t>
            </a:r>
            <a:endParaRPr lang="pl-PL" altLang="x-none" sz="1400" dirty="0" smtClean="0">
              <a:solidFill>
                <a:srgbClr val="C00000"/>
              </a:solidFill>
            </a:endParaRPr>
          </a:p>
        </p:txBody>
      </p:sp>
      <p:cxnSp>
        <p:nvCxnSpPr>
          <p:cNvPr id="31" name="Łącznik prosty ze strzałką 30"/>
          <p:cNvCxnSpPr/>
          <p:nvPr/>
        </p:nvCxnSpPr>
        <p:spPr>
          <a:xfrm flipV="1">
            <a:off x="6557963" y="4165181"/>
            <a:ext cx="1757037" cy="1541884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642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Bo karą za śmierć jest grzech.</a:t>
            </a:r>
            <a:endParaRPr lang="pl-PL" altLang="pl-PL" dirty="0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pole tekstowe 59"/>
          <p:cNvSpPr txBox="1">
            <a:spLocks noChangeArrowheads="1"/>
          </p:cNvSpPr>
          <p:nvPr/>
        </p:nvSpPr>
        <p:spPr bwMode="auto">
          <a:xfrm>
            <a:off x="212902" y="4238205"/>
            <a:ext cx="61882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sz="1400" b="1" dirty="0" err="1">
                <a:solidFill>
                  <a:srgbClr val="C00000"/>
                </a:solidFill>
              </a:rPr>
              <a:t>Ap</a:t>
            </a:r>
            <a:r>
              <a:rPr lang="pl-PL" sz="1400" b="1" dirty="0">
                <a:solidFill>
                  <a:srgbClr val="C00000"/>
                </a:solidFill>
              </a:rPr>
              <a:t> </a:t>
            </a:r>
            <a:r>
              <a:rPr lang="pl-PL" sz="1400" b="1" dirty="0" smtClean="0">
                <a:solidFill>
                  <a:srgbClr val="C00000"/>
                </a:solidFill>
              </a:rPr>
              <a:t>20:15 </a:t>
            </a:r>
            <a:r>
              <a:rPr lang="pl-PL" sz="1400" b="1" dirty="0" err="1" smtClean="0">
                <a:solidFill>
                  <a:srgbClr val="C00000"/>
                </a:solidFill>
              </a:rPr>
              <a:t>tpnt</a:t>
            </a:r>
            <a:r>
              <a:rPr lang="pl-PL" sz="1400" b="1" dirty="0">
                <a:solidFill>
                  <a:srgbClr val="C00000"/>
                </a:solidFill>
              </a:rPr>
              <a:t> </a:t>
            </a:r>
            <a:r>
              <a:rPr lang="pl-PL" sz="1400" dirty="0">
                <a:solidFill>
                  <a:srgbClr val="C00000"/>
                </a:solidFill>
              </a:rPr>
              <a:t/>
            </a:r>
            <a:br>
              <a:rPr lang="pl-PL" sz="1400" dirty="0">
                <a:solidFill>
                  <a:srgbClr val="C00000"/>
                </a:solidFill>
              </a:rPr>
            </a:br>
            <a:r>
              <a:rPr lang="pl-PL" sz="1400" dirty="0">
                <a:solidFill>
                  <a:srgbClr val="C00000"/>
                </a:solidFill>
              </a:rPr>
              <a:t/>
            </a:r>
            <a:br>
              <a:rPr lang="pl-PL" sz="1400" dirty="0">
                <a:solidFill>
                  <a:srgbClr val="C00000"/>
                </a:solidFill>
              </a:rPr>
            </a:br>
            <a:r>
              <a:rPr lang="pl-PL" sz="1400" baseline="30000" dirty="0">
                <a:solidFill>
                  <a:srgbClr val="C00000"/>
                </a:solidFill>
              </a:rPr>
              <a:t>(15)</a:t>
            </a:r>
            <a:r>
              <a:rPr lang="pl-PL" sz="1400" dirty="0">
                <a:solidFill>
                  <a:srgbClr val="C00000"/>
                </a:solidFill>
              </a:rPr>
              <a:t> A jeśli ktoś nie został znaleziony jako zapisany w zwoju życia, został wrzucony do jeziora ognia.</a:t>
            </a:r>
            <a:endParaRPr lang="pl-PL" altLang="x-none" sz="1400" dirty="0" smtClean="0">
              <a:solidFill>
                <a:srgbClr val="C00000"/>
              </a:solidFill>
            </a:endParaRPr>
          </a:p>
        </p:txBody>
      </p:sp>
      <p:cxnSp>
        <p:nvCxnSpPr>
          <p:cNvPr id="31" name="Łącznik prosty ze strzałką 30"/>
          <p:cNvCxnSpPr/>
          <p:nvPr/>
        </p:nvCxnSpPr>
        <p:spPr>
          <a:xfrm flipV="1">
            <a:off x="6209071" y="4808668"/>
            <a:ext cx="1783861" cy="28803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ole tekstowe 59"/>
          <p:cNvSpPr txBox="1">
            <a:spLocks noChangeArrowheads="1"/>
          </p:cNvSpPr>
          <p:nvPr/>
        </p:nvSpPr>
        <p:spPr bwMode="auto">
          <a:xfrm>
            <a:off x="307334" y="3078048"/>
            <a:ext cx="56219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Rz</a:t>
            </a:r>
            <a:r>
              <a:rPr lang="pl-PL" altLang="x-none" sz="1800" dirty="0" smtClean="0">
                <a:solidFill>
                  <a:srgbClr val="FF0000"/>
                </a:solidFill>
              </a:rPr>
              <a:t> 3:23 </a:t>
            </a:r>
            <a:r>
              <a:rPr lang="mr-IN" altLang="x-none" sz="1800" dirty="0" smtClean="0">
                <a:solidFill>
                  <a:srgbClr val="FF0000"/>
                </a:solidFill>
              </a:rPr>
              <a:t>–</a:t>
            </a:r>
            <a:r>
              <a:rPr lang="pl-PL" altLang="x-none" sz="1800" dirty="0" smtClean="0">
                <a:solidFill>
                  <a:srgbClr val="FF0000"/>
                </a:solidFill>
              </a:rPr>
              <a:t> karą za grzech jest śmierć.</a:t>
            </a:r>
          </a:p>
        </p:txBody>
      </p:sp>
    </p:spTree>
    <p:extLst>
      <p:ext uri="{BB962C8B-B14F-4D97-AF65-F5344CB8AC3E}">
        <p14:creationId xmlns:p14="http://schemas.microsoft.com/office/powerpoint/2010/main" val="2121237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#1. </a:t>
            </a:r>
            <a:r>
              <a:rPr lang="pl-PL" dirty="0" err="1" smtClean="0"/>
              <a:t>Metahistoria</a:t>
            </a:r>
            <a:r>
              <a:rPr lang="pl-PL" dirty="0" smtClean="0"/>
              <a:t> a historia</a:t>
            </a:r>
          </a:p>
          <a:p>
            <a:pPr marL="0" indent="0">
              <a:buNone/>
            </a:pPr>
            <a:r>
              <a:rPr lang="pl-PL" dirty="0" smtClean="0"/>
              <a:t>#2. Wydarzenia</a:t>
            </a:r>
          </a:p>
          <a:p>
            <a:pPr marL="457200" lvl="1" indent="0">
              <a:buNone/>
            </a:pPr>
            <a:r>
              <a:rPr lang="pl-PL" dirty="0" smtClean="0"/>
              <a:t>#2.1. Wydarzenia w życiu ucznia Jezusa</a:t>
            </a:r>
          </a:p>
          <a:p>
            <a:pPr marL="457200" lvl="1" indent="0">
              <a:buNone/>
            </a:pPr>
            <a:r>
              <a:rPr lang="pl-PL" dirty="0" smtClean="0"/>
              <a:t>#2.2 Szeroka droga i wydarzenia na niej</a:t>
            </a:r>
          </a:p>
          <a:p>
            <a:pPr marL="0" indent="0">
              <a:buNone/>
            </a:pPr>
            <a:r>
              <a:rPr lang="pl-PL" dirty="0" smtClean="0"/>
              <a:t>#3. Inwestycje, które nie spłoną</a:t>
            </a:r>
          </a:p>
        </p:txBody>
      </p:sp>
    </p:spTree>
    <p:extLst>
      <p:ext uri="{BB962C8B-B14F-4D97-AF65-F5344CB8AC3E}">
        <p14:creationId xmlns:p14="http://schemas.microsoft.com/office/powerpoint/2010/main" val="51748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Wyjątek: czasy </a:t>
            </a:r>
            <a:r>
              <a:rPr lang="pl-PL" altLang="pl-PL" dirty="0" smtClean="0"/>
              <a:t>końca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199" y="3908425"/>
            <a:ext cx="3127587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6549817" y="4110038"/>
            <a:ext cx="1608347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6854619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Freeform 31"/>
          <p:cNvSpPr>
            <a:spLocks/>
          </p:cNvSpPr>
          <p:nvPr/>
        </p:nvSpPr>
        <p:spPr bwMode="auto">
          <a:xfrm flipV="1">
            <a:off x="6549817" y="3935568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2" name="Line 12"/>
          <p:cNvSpPr>
            <a:spLocks noChangeShapeType="1"/>
          </p:cNvSpPr>
          <p:nvPr/>
        </p:nvSpPr>
        <p:spPr bwMode="auto">
          <a:xfrm rot="5400000" flipV="1">
            <a:off x="6057714" y="3306764"/>
            <a:ext cx="793748" cy="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33" name="Line 12"/>
          <p:cNvSpPr>
            <a:spLocks noChangeShapeType="1"/>
          </p:cNvSpPr>
          <p:nvPr/>
        </p:nvSpPr>
        <p:spPr bwMode="auto">
          <a:xfrm rot="5400000" flipV="1">
            <a:off x="6264257" y="3427244"/>
            <a:ext cx="685461" cy="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 rot="5400000" flipV="1">
            <a:off x="6502992" y="3536884"/>
            <a:ext cx="559281" cy="0"/>
          </a:xfrm>
          <a:prstGeom prst="line">
            <a:avLst/>
          </a:prstGeom>
          <a:noFill/>
          <a:ln w="57150">
            <a:solidFill>
              <a:srgbClr val="7030A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" name="PoleTekstowe 1"/>
          <p:cNvSpPr txBox="1"/>
          <p:nvPr/>
        </p:nvSpPr>
        <p:spPr>
          <a:xfrm>
            <a:off x="6370312" y="2678152"/>
            <a:ext cx="2136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b="1" dirty="0" smtClean="0">
                <a:solidFill>
                  <a:srgbClr val="7030A0"/>
                </a:solidFill>
              </a:rPr>
              <a:t>Antychryst</a:t>
            </a:r>
          </a:p>
          <a:p>
            <a:r>
              <a:rPr lang="pl-PL" sz="1200" b="1" dirty="0">
                <a:solidFill>
                  <a:srgbClr val="7030A0"/>
                </a:solidFill>
              </a:rPr>
              <a:t>  </a:t>
            </a:r>
            <a:r>
              <a:rPr lang="pl-PL" sz="1200" b="1" dirty="0" smtClean="0">
                <a:solidFill>
                  <a:srgbClr val="7030A0"/>
                </a:solidFill>
              </a:rPr>
              <a:t>   Bestia</a:t>
            </a:r>
          </a:p>
          <a:p>
            <a:r>
              <a:rPr lang="pl-PL" sz="1200" b="1" dirty="0" smtClean="0">
                <a:solidFill>
                  <a:srgbClr val="7030A0"/>
                </a:solidFill>
              </a:rPr>
              <a:t>          Fałszywy prorok</a:t>
            </a:r>
            <a:endParaRPr lang="pl-PL" sz="1200" b="1" dirty="0">
              <a:solidFill>
                <a:srgbClr val="7030A0"/>
              </a:solidFill>
            </a:endParaRPr>
          </a:p>
        </p:txBody>
      </p:sp>
      <p:sp>
        <p:nvSpPr>
          <p:cNvPr id="35" name="Line 5"/>
          <p:cNvSpPr>
            <a:spLocks noChangeShapeType="1"/>
          </p:cNvSpPr>
          <p:nvPr/>
        </p:nvSpPr>
        <p:spPr bwMode="auto">
          <a:xfrm>
            <a:off x="4765638" y="3711575"/>
            <a:ext cx="1013068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6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9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2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4" name="Line 4"/>
          <p:cNvSpPr>
            <a:spLocks noChangeShapeType="1"/>
          </p:cNvSpPr>
          <p:nvPr/>
        </p:nvSpPr>
        <p:spPr bwMode="auto">
          <a:xfrm>
            <a:off x="4367605" y="2503488"/>
            <a:ext cx="1333109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" name="PoleTekstowe 3"/>
          <p:cNvSpPr txBox="1"/>
          <p:nvPr/>
        </p:nvSpPr>
        <p:spPr>
          <a:xfrm>
            <a:off x="537882" y="5287151"/>
            <a:ext cx="34101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Wyjątki do dyskusji: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 smtClean="0"/>
              <a:t>Pochwycenie Kościoła</a:t>
            </a:r>
          </a:p>
          <a:p>
            <a:pPr marL="285750" indent="-285750">
              <a:buFont typeface="Arial" charset="0"/>
              <a:buChar char="•"/>
            </a:pPr>
            <a:r>
              <a:rPr lang="pl-PL" dirty="0" smtClean="0"/>
              <a:t>Męczennicy którzy w czasach końca nie dają się zwieść.</a:t>
            </a:r>
            <a:endParaRPr lang="pl-PL" dirty="0"/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3441522" y="626693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6" name="Line 5"/>
          <p:cNvSpPr>
            <a:spLocks noChangeShapeType="1"/>
          </p:cNvSpPr>
          <p:nvPr/>
        </p:nvSpPr>
        <p:spPr bwMode="auto">
          <a:xfrm>
            <a:off x="2531628" y="7157613"/>
            <a:ext cx="1013068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7" name="Line 5"/>
          <p:cNvSpPr>
            <a:spLocks noChangeShapeType="1"/>
          </p:cNvSpPr>
          <p:nvPr/>
        </p:nvSpPr>
        <p:spPr bwMode="auto">
          <a:xfrm flipV="1">
            <a:off x="6072189" y="2779714"/>
            <a:ext cx="264990" cy="985838"/>
          </a:xfrm>
          <a:prstGeom prst="line">
            <a:avLst/>
          </a:prstGeom>
          <a:noFill/>
          <a:ln w="19050">
            <a:solidFill>
              <a:schemeClr val="accent1">
                <a:lumMod val="40000"/>
                <a:lumOff val="60000"/>
              </a:schemeClr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8" name="Line 5"/>
          <p:cNvSpPr>
            <a:spLocks noChangeShapeType="1"/>
          </p:cNvSpPr>
          <p:nvPr/>
        </p:nvSpPr>
        <p:spPr bwMode="auto">
          <a:xfrm flipV="1">
            <a:off x="6370800" y="2658355"/>
            <a:ext cx="517440" cy="0"/>
          </a:xfrm>
          <a:prstGeom prst="line">
            <a:avLst/>
          </a:prstGeom>
          <a:noFill/>
          <a:ln w="57150">
            <a:solidFill>
              <a:schemeClr val="accent1">
                <a:lumMod val="40000"/>
                <a:lumOff val="60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9916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ytuł 6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Przyszłość </a:t>
            </a:r>
            <a:r>
              <a:rPr lang="pl-PL" smtClean="0"/>
              <a:t>ucznia Jezusa</a:t>
            </a:r>
            <a:endParaRPr lang="pl-PL" dirty="0"/>
          </a:p>
        </p:txBody>
      </p:sp>
      <p:sp>
        <p:nvSpPr>
          <p:cNvPr id="63" name="Symbol zastępczy tekstu 6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Wydarzenia </a:t>
            </a:r>
            <a:br>
              <a:rPr lang="pl-PL" dirty="0"/>
            </a:br>
            <a:r>
              <a:rPr lang="pl-PL" dirty="0"/>
              <a:t>w których planuję brać udział</a:t>
            </a:r>
          </a:p>
        </p:txBody>
      </p:sp>
    </p:spTree>
    <p:extLst>
      <p:ext uri="{BB962C8B-B14F-4D97-AF65-F5344CB8AC3E}">
        <p14:creationId xmlns:p14="http://schemas.microsoft.com/office/powerpoint/2010/main" val="148015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Wydarzenia w których planuję brać udział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#1. Raczej umrę więc wyląduję na „Łonie Abrahama”</a:t>
            </a:r>
          </a:p>
          <a:p>
            <a:pPr marL="0" indent="0">
              <a:buNone/>
            </a:pPr>
            <a:r>
              <a:rPr lang="pl-PL" dirty="0" smtClean="0"/>
              <a:t>#2. W ciele (nowym) zmartwychwstanę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#3. </a:t>
            </a: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Zdam sprawę przed Trybunałem Chrystusa</a:t>
            </a:r>
          </a:p>
          <a:p>
            <a:pPr marL="0" indent="0">
              <a:buNone/>
            </a:pP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#4.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Będę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na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Weselu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Baranka</a:t>
            </a:r>
            <a:endParaRPr lang="cs-CZ" sz="28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#5. </a:t>
            </a: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 Jezusem przyjdę na ziemię </a:t>
            </a:r>
          </a:p>
          <a:p>
            <a:pPr marL="0" indent="0">
              <a:buNone/>
            </a:pP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#6.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Królowanie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kapłanienie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z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Królestwie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Mesjasza</a:t>
            </a:r>
            <a:endParaRPr lang="cs-CZ" sz="28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#7.</a:t>
            </a:r>
            <a:r>
              <a:rPr lang="pl-PL" sz="28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Pojawia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się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Nowe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dirty="0" err="1" smtClean="0"/>
              <a:t>Niebo</a:t>
            </a:r>
            <a:r>
              <a:rPr lang="cs-CZ" dirty="0" smtClean="0"/>
              <a:t> i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Nowa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Ziemia</a:t>
            </a:r>
            <a:endParaRPr lang="cs-CZ" sz="28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30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Wydarzenia w których planuję brać udział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/>
              <a:t>#1. </a:t>
            </a:r>
            <a:r>
              <a:rPr lang="pl-PL" dirty="0" err="1" smtClean="0"/>
              <a:t>Heb</a:t>
            </a:r>
            <a:r>
              <a:rPr lang="pl-PL" dirty="0" smtClean="0"/>
              <a:t> </a:t>
            </a:r>
            <a:r>
              <a:rPr lang="pl-PL" dirty="0"/>
              <a:t>9:27, Gen3:19, </a:t>
            </a:r>
            <a:r>
              <a:rPr lang="pl-PL" dirty="0" err="1"/>
              <a:t>Łk</a:t>
            </a:r>
            <a:r>
              <a:rPr lang="pl-PL" dirty="0"/>
              <a:t> 16:19, Hi 17:11-19, 1Tes4:15, </a:t>
            </a:r>
            <a:r>
              <a:rPr lang="pl-PL" dirty="0" smtClean="0"/>
              <a:t>Dn12:2</a:t>
            </a:r>
          </a:p>
          <a:p>
            <a:pPr marL="0" indent="0">
              <a:buNone/>
            </a:pPr>
            <a:r>
              <a:rPr lang="pl-PL" dirty="0" smtClean="0"/>
              <a:t>#2. </a:t>
            </a:r>
            <a:r>
              <a:rPr lang="it-IT" dirty="0"/>
              <a:t>1Tes4:13, 1Kor15:51, Fil </a:t>
            </a:r>
            <a:r>
              <a:rPr lang="it-IT" dirty="0" smtClean="0"/>
              <a:t>3:20</a:t>
            </a:r>
          </a:p>
          <a:p>
            <a:pPr marL="0" indent="0">
              <a:buNone/>
            </a:pPr>
            <a:r>
              <a:rPr lang="it-IT" dirty="0" smtClean="0"/>
              <a:t>#3. </a:t>
            </a:r>
            <a:r>
              <a:rPr lang="pl-PL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Rz</a:t>
            </a: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14:10, 12, </a:t>
            </a:r>
            <a:r>
              <a:rPr lang="pl-PL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Łk</a:t>
            </a: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19:11, Mt 25:14, 2Kor5:10, 1Kor3:8, </a:t>
            </a:r>
            <a:r>
              <a:rPr lang="pl-PL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</a:t>
            </a: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1:3</a:t>
            </a:r>
          </a:p>
          <a:p>
            <a:pPr marL="0" indent="0">
              <a:buNone/>
            </a:pP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#4. 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Ap19:1, 7,  9, </a:t>
            </a:r>
            <a:r>
              <a:rPr lang="cs-CZ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Mt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25:1, J14:1-3</a:t>
            </a:r>
          </a:p>
          <a:p>
            <a:pPr marL="0" indent="0">
              <a:buNone/>
            </a:pP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#5. </a:t>
            </a:r>
            <a:r>
              <a:rPr lang="fi-FI" sz="2800" b="0" i="0" u="none" strike="noStrike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Jud</a:t>
            </a:r>
            <a:r>
              <a:rPr lang="fi-FI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14, Ap19:1, 14 </a:t>
            </a:r>
            <a:endParaRPr lang="cs-CZ" sz="28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#6. </a:t>
            </a: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Ap20:6, Łk19:11, ???</a:t>
            </a:r>
          </a:p>
          <a:p>
            <a:pPr marL="0" indent="0">
              <a:buNone/>
            </a:pPr>
            <a:r>
              <a:rPr lang="pl-PL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#7.</a:t>
            </a:r>
            <a:r>
              <a:rPr lang="pl-PL" sz="28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cs-CZ" sz="28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Ap20:7, 11, Ap21:1-5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956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Szeroka droga, która prowadzi na zatracenie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0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rot="5400000" flipV="1">
            <a:off x="3610768" y="3184698"/>
            <a:ext cx="109503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9740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#0. Droga poprzez nowe narodzenie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3" name="pole tekstowe 59"/>
          <p:cNvSpPr txBox="1">
            <a:spLocks noChangeArrowheads="1"/>
          </p:cNvSpPr>
          <p:nvPr/>
        </p:nvSpPr>
        <p:spPr bwMode="auto">
          <a:xfrm>
            <a:off x="5520100" y="5790117"/>
            <a:ext cx="474931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smtClean="0">
                <a:solidFill>
                  <a:srgbClr val="FF0000"/>
                </a:solidFill>
              </a:rPr>
              <a:t>Ef1:13 </a:t>
            </a:r>
            <a:r>
              <a:rPr lang="mr-IN" altLang="x-none" sz="1800" dirty="0" smtClean="0">
                <a:solidFill>
                  <a:srgbClr val="FF0000"/>
                </a:solidFill>
              </a:rPr>
              <a:t>–</a:t>
            </a:r>
            <a:r>
              <a:rPr lang="pl-PL" altLang="x-none" sz="1800" dirty="0" smtClean="0">
                <a:solidFill>
                  <a:srgbClr val="FF0000"/>
                </a:solidFill>
              </a:rPr>
              <a:t> usłyszawszy </a:t>
            </a:r>
            <a:r>
              <a:rPr lang="pl-PL" altLang="x-none" sz="1800" b="1" dirty="0" smtClean="0">
                <a:solidFill>
                  <a:srgbClr val="FF0000"/>
                </a:solidFill>
              </a:rPr>
              <a:t>uwierzyliśmy</a:t>
            </a:r>
            <a:r>
              <a:rPr lang="pl-PL" altLang="x-none" sz="1800" dirty="0" smtClean="0">
                <a:solidFill>
                  <a:srgbClr val="FF0000"/>
                </a:solidFill>
              </a:rPr>
              <a:t> a Bóg zapieczętował obiecanym Duchem Świętym.</a:t>
            </a:r>
          </a:p>
        </p:txBody>
      </p:sp>
      <p:cxnSp>
        <p:nvCxnSpPr>
          <p:cNvPr id="34" name="Łącznik prosty ze strzałką 33"/>
          <p:cNvCxnSpPr/>
          <p:nvPr/>
        </p:nvCxnSpPr>
        <p:spPr>
          <a:xfrm flipH="1" flipV="1">
            <a:off x="4341673" y="4100058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36" name="Grupa 35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37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39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0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41" name="pole tekstowe 59"/>
          <p:cNvSpPr txBox="1">
            <a:spLocks noChangeArrowheads="1"/>
          </p:cNvSpPr>
          <p:nvPr/>
        </p:nvSpPr>
        <p:spPr bwMode="auto">
          <a:xfrm>
            <a:off x="1623731" y="5165727"/>
            <a:ext cx="342122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smtClean="0">
                <a:solidFill>
                  <a:srgbClr val="FF0000"/>
                </a:solidFill>
              </a:rPr>
              <a:t>Ef 2:1n </a:t>
            </a:r>
            <a:r>
              <a:rPr lang="mr-IN" altLang="x-none" sz="1800" dirty="0" smtClean="0">
                <a:solidFill>
                  <a:srgbClr val="FF0000"/>
                </a:solidFill>
              </a:rPr>
              <a:t>–</a:t>
            </a:r>
            <a:r>
              <a:rPr lang="pl-PL" altLang="x-none" sz="1800" dirty="0" smtClean="0">
                <a:solidFill>
                  <a:srgbClr val="FF0000"/>
                </a:solidFill>
              </a:rPr>
              <a:t> Nas umarłych na wskutek grzechu Bóg </a:t>
            </a:r>
            <a:r>
              <a:rPr lang="pl-PL" altLang="x-none" sz="1800" dirty="0">
                <a:solidFill>
                  <a:srgbClr val="FF0000"/>
                </a:solidFill>
              </a:rPr>
              <a:t>o</a:t>
            </a:r>
            <a:r>
              <a:rPr lang="pl-PL" altLang="x-none" sz="1800" dirty="0" smtClean="0">
                <a:solidFill>
                  <a:srgbClr val="FF0000"/>
                </a:solidFill>
              </a:rPr>
              <a:t>żywił </a:t>
            </a:r>
            <a:r>
              <a:rPr lang="mr-IN" altLang="x-none" sz="1800" dirty="0" smtClean="0">
                <a:solidFill>
                  <a:srgbClr val="FF0000"/>
                </a:solidFill>
              </a:rPr>
              <a:t>…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sp>
        <p:nvSpPr>
          <p:cNvPr id="42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3" name="Line 16"/>
          <p:cNvSpPr>
            <a:spLocks noChangeShapeType="1"/>
          </p:cNvSpPr>
          <p:nvPr/>
        </p:nvSpPr>
        <p:spPr bwMode="auto">
          <a:xfrm rot="5400000" flipV="1">
            <a:off x="3610768" y="3184698"/>
            <a:ext cx="1095030" cy="0"/>
          </a:xfrm>
          <a:prstGeom prst="line">
            <a:avLst/>
          </a:prstGeom>
          <a:noFill/>
          <a:ln w="76200" cap="rnd">
            <a:solidFill>
              <a:schemeClr val="accent2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49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94774" cy="1325563"/>
          </a:xfrm>
        </p:spPr>
        <p:txBody>
          <a:bodyPr/>
          <a:lstStyle/>
          <a:p>
            <a:r>
              <a:rPr lang="pl-PL" altLang="pl-PL" dirty="0" smtClean="0"/>
              <a:t>#1. Śmierć ciała, przeniesienie na łono Abrahama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835347" y="4829757"/>
            <a:ext cx="363063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Łk</a:t>
            </a:r>
            <a:r>
              <a:rPr lang="pl-PL" altLang="x-none" sz="1800" dirty="0" smtClean="0">
                <a:solidFill>
                  <a:srgbClr val="FF0000"/>
                </a:solidFill>
              </a:rPr>
              <a:t> 16:22 umarł Łazarz </a:t>
            </a:r>
            <a:r>
              <a:rPr lang="pl-PL" altLang="x-none" sz="1800" dirty="0">
                <a:solidFill>
                  <a:srgbClr val="FF0000"/>
                </a:solidFill>
              </a:rPr>
              <a:t>i został zaniesiony przez aniołów na łono Abrahama</a:t>
            </a:r>
            <a:r>
              <a:rPr lang="pl-PL" altLang="x-none" sz="1800" dirty="0" smtClean="0">
                <a:solidFill>
                  <a:srgbClr val="FF0000"/>
                </a:solidFill>
              </a:rPr>
              <a:t>.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cxnSp>
        <p:nvCxnSpPr>
          <p:cNvPr id="50" name="Łącznik prosty ze strzałką 49"/>
          <p:cNvCxnSpPr/>
          <p:nvPr/>
        </p:nvCxnSpPr>
        <p:spPr>
          <a:xfrm flipV="1">
            <a:off x="4124996" y="3962177"/>
            <a:ext cx="758157" cy="1128937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792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#2. Zmartwychwstanie w nowym ciele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T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6957022" y="5940843"/>
            <a:ext cx="439677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smtClean="0">
                <a:solidFill>
                  <a:srgbClr val="FF0000"/>
                </a:solidFill>
              </a:rPr>
              <a:t>1Tes 4:13nn - </a:t>
            </a:r>
            <a:r>
              <a:rPr lang="mr-IN" altLang="x-none" sz="1800" dirty="0" smtClean="0">
                <a:solidFill>
                  <a:srgbClr val="FF0000"/>
                </a:solidFill>
              </a:rPr>
              <a:t>…</a:t>
            </a:r>
            <a:r>
              <a:rPr lang="pl-PL" altLang="x-none" sz="1800" dirty="0" smtClean="0">
                <a:solidFill>
                  <a:srgbClr val="FF0000"/>
                </a:solidFill>
              </a:rPr>
              <a:t> na dźwięk trąby zmarli </a:t>
            </a:r>
            <a:r>
              <a:rPr lang="pl-PL" altLang="x-none" sz="1800" dirty="0">
                <a:solidFill>
                  <a:srgbClr val="FF0000"/>
                </a:solidFill>
              </a:rPr>
              <a:t>w Chrystusie powstaną </a:t>
            </a:r>
            <a:r>
              <a:rPr lang="pl-PL" altLang="x-none" sz="1800" dirty="0" smtClean="0">
                <a:solidFill>
                  <a:srgbClr val="FF0000"/>
                </a:solidFill>
              </a:rPr>
              <a:t>pierwsi </a:t>
            </a:r>
            <a:r>
              <a:rPr lang="mr-IN" altLang="x-none" sz="1800" dirty="0" smtClean="0">
                <a:solidFill>
                  <a:srgbClr val="FF0000"/>
                </a:solidFill>
              </a:rPr>
              <a:t>…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cxnSp>
        <p:nvCxnSpPr>
          <p:cNvPr id="50" name="Łącznik prosty ze strzałką 49"/>
          <p:cNvCxnSpPr/>
          <p:nvPr/>
        </p:nvCxnSpPr>
        <p:spPr>
          <a:xfrm flipH="1" flipV="1">
            <a:off x="5848929" y="4140250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2471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#3. Trybunał Chrystusa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T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6957022" y="5914339"/>
            <a:ext cx="439677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Rz</a:t>
            </a:r>
            <a:r>
              <a:rPr lang="pl-PL" altLang="x-none" sz="1800" dirty="0">
                <a:solidFill>
                  <a:srgbClr val="FF0000"/>
                </a:solidFill>
              </a:rPr>
              <a:t> </a:t>
            </a:r>
            <a:r>
              <a:rPr lang="pl-PL" altLang="x-none" sz="1800" dirty="0" smtClean="0">
                <a:solidFill>
                  <a:srgbClr val="FF0000"/>
                </a:solidFill>
              </a:rPr>
              <a:t>14:10,12 Bracia </a:t>
            </a:r>
            <a:r>
              <a:rPr lang="pl-PL" altLang="x-none" sz="1800" dirty="0">
                <a:solidFill>
                  <a:srgbClr val="FF0000"/>
                </a:solidFill>
              </a:rPr>
              <a:t>- </a:t>
            </a:r>
            <a:r>
              <a:rPr lang="pl-PL" altLang="x-none" sz="1800" dirty="0" smtClean="0">
                <a:solidFill>
                  <a:srgbClr val="FF0000"/>
                </a:solidFill>
              </a:rPr>
              <a:t>wszyscy staniemy </a:t>
            </a:r>
            <a:r>
              <a:rPr lang="pl-PL" altLang="x-none" sz="1800" dirty="0">
                <a:solidFill>
                  <a:srgbClr val="FF0000"/>
                </a:solidFill>
              </a:rPr>
              <a:t>przed trybunałem Chrystusa i każdy z nas sam za siebie zda rachunek Bogu.</a:t>
            </a:r>
          </a:p>
        </p:txBody>
      </p:sp>
      <p:cxnSp>
        <p:nvCxnSpPr>
          <p:cNvPr id="50" name="Łącznik prosty ze strzałką 49"/>
          <p:cNvCxnSpPr/>
          <p:nvPr/>
        </p:nvCxnSpPr>
        <p:spPr>
          <a:xfrm flipH="1" flipV="1">
            <a:off x="6442075" y="2922588"/>
            <a:ext cx="559378" cy="2998154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4" name="Grupa 53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55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6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57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27976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#4. Wesela Baranka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390447" y="5102537"/>
            <a:ext cx="590087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Ap</a:t>
            </a:r>
            <a:r>
              <a:rPr lang="pl-PL" altLang="x-none" sz="1800" dirty="0" smtClean="0">
                <a:solidFill>
                  <a:srgbClr val="FF0000"/>
                </a:solidFill>
              </a:rPr>
              <a:t> </a:t>
            </a:r>
            <a:r>
              <a:rPr lang="pl-PL" altLang="x-none" sz="1800" dirty="0">
                <a:solidFill>
                  <a:srgbClr val="FF0000"/>
                </a:solidFill>
              </a:rPr>
              <a:t>19.7 Cieszmy się! Weselmy! Oddajmy Mu chwałę! Bo nadeszło wesele Baranka! Jego Małżonka — gotowa</a:t>
            </a:r>
            <a:r>
              <a:rPr lang="pl-PL" altLang="x-none" sz="1800" dirty="0" smtClean="0">
                <a:solidFill>
                  <a:srgbClr val="FF0000"/>
                </a:solidFill>
              </a:rPr>
              <a:t>! </a:t>
            </a:r>
            <a:r>
              <a:rPr lang="pl-PL" altLang="x-none" sz="1800" dirty="0">
                <a:solidFill>
                  <a:srgbClr val="FF0000"/>
                </a:solidFill>
              </a:rPr>
              <a:t>Pozwolono jej przywdziać czysty, lśniący bisior.</a:t>
            </a:r>
          </a:p>
        </p:txBody>
      </p:sp>
      <p:cxnSp>
        <p:nvCxnSpPr>
          <p:cNvPr id="50" name="Łącznik prosty ze strzałką 49"/>
          <p:cNvCxnSpPr/>
          <p:nvPr/>
        </p:nvCxnSpPr>
        <p:spPr>
          <a:xfrm flipV="1">
            <a:off x="6048376" y="2716306"/>
            <a:ext cx="709893" cy="2847896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Romb 75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44" name="pole tekstowe 59"/>
          <p:cNvSpPr txBox="1">
            <a:spLocks noChangeArrowheads="1"/>
          </p:cNvSpPr>
          <p:nvPr/>
        </p:nvSpPr>
        <p:spPr bwMode="auto">
          <a:xfrm>
            <a:off x="5128781" y="6132228"/>
            <a:ext cx="441411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Ap</a:t>
            </a:r>
            <a:r>
              <a:rPr lang="pl-PL" altLang="x-none" sz="1800" dirty="0" smtClean="0">
                <a:solidFill>
                  <a:srgbClr val="FF0000"/>
                </a:solidFill>
              </a:rPr>
              <a:t> 19.8 </a:t>
            </a:r>
            <a:r>
              <a:rPr lang="mr-IN" altLang="x-none" sz="1800" dirty="0" smtClean="0">
                <a:solidFill>
                  <a:srgbClr val="FF0000"/>
                </a:solidFill>
              </a:rPr>
              <a:t>…</a:t>
            </a:r>
            <a:r>
              <a:rPr lang="pl-PL" altLang="x-none" sz="1800" dirty="0" smtClean="0">
                <a:solidFill>
                  <a:srgbClr val="FF0000"/>
                </a:solidFill>
              </a:rPr>
              <a:t> a bisior to sprawiedliwe uczynki świętych.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0047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Metahistoria</a:t>
            </a:r>
            <a:r>
              <a:rPr lang="pl-PL" dirty="0" smtClean="0"/>
              <a:t> a historia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17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#5. Powrót na ziemię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6335852" y="5544143"/>
            <a:ext cx="42862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i="1" dirty="0" smtClean="0">
                <a:solidFill>
                  <a:srgbClr val="FF0000"/>
                </a:solidFill>
              </a:rPr>
              <a:t>Oto Pan Bóg przyjdzie, </a:t>
            </a:r>
            <a:br>
              <a:rPr lang="pl-PL" altLang="x-none" sz="1800" i="1" dirty="0" smtClean="0">
                <a:solidFill>
                  <a:srgbClr val="FF0000"/>
                </a:solidFill>
              </a:rPr>
            </a:br>
            <a:r>
              <a:rPr lang="pl-PL" altLang="x-none" sz="1800" i="1" dirty="0" smtClean="0">
                <a:solidFill>
                  <a:srgbClr val="FF0000"/>
                </a:solidFill>
              </a:rPr>
              <a:t>z rzeszą świętych </a:t>
            </a:r>
            <a:r>
              <a:rPr lang="pl-PL" altLang="x-none" sz="1800" i="1" dirty="0" err="1" smtClean="0">
                <a:solidFill>
                  <a:srgbClr val="FF0000"/>
                </a:solidFill>
              </a:rPr>
              <a:t>k’nam</a:t>
            </a:r>
            <a:r>
              <a:rPr lang="pl-PL" altLang="x-none" sz="1800" i="1" dirty="0" smtClean="0">
                <a:solidFill>
                  <a:srgbClr val="FF0000"/>
                </a:solidFill>
              </a:rPr>
              <a:t> przybędzie.</a:t>
            </a:r>
            <a:br>
              <a:rPr lang="pl-PL" altLang="x-none" sz="1800" i="1" dirty="0" smtClean="0">
                <a:solidFill>
                  <a:srgbClr val="FF0000"/>
                </a:solidFill>
              </a:rPr>
            </a:br>
            <a:r>
              <a:rPr lang="pl-PL" altLang="x-none" sz="1800" i="1" dirty="0" smtClean="0">
                <a:solidFill>
                  <a:srgbClr val="FF0000"/>
                </a:solidFill>
              </a:rPr>
              <a:t>Wielka radość w dzień ów będzie,</a:t>
            </a:r>
            <a:br>
              <a:rPr lang="pl-PL" altLang="x-none" sz="1800" i="1" dirty="0" smtClean="0">
                <a:solidFill>
                  <a:srgbClr val="FF0000"/>
                </a:solidFill>
              </a:rPr>
            </a:br>
            <a:r>
              <a:rPr lang="pl-PL" altLang="x-none" sz="1800" i="1" dirty="0" smtClean="0">
                <a:solidFill>
                  <a:srgbClr val="FF0000"/>
                </a:solidFill>
              </a:rPr>
              <a:t>Alleluja!</a:t>
            </a:r>
          </a:p>
        </p:txBody>
      </p:sp>
      <p:cxnSp>
        <p:nvCxnSpPr>
          <p:cNvPr id="50" name="Łącznik prosty ze strzałką 49"/>
          <p:cNvCxnSpPr/>
          <p:nvPr/>
        </p:nvCxnSpPr>
        <p:spPr>
          <a:xfrm flipV="1">
            <a:off x="5645152" y="3832227"/>
            <a:ext cx="1422399" cy="1960159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6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Romb 75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3" name="pole tekstowe 59"/>
          <p:cNvSpPr txBox="1">
            <a:spLocks noChangeArrowheads="1"/>
          </p:cNvSpPr>
          <p:nvPr/>
        </p:nvSpPr>
        <p:spPr bwMode="auto">
          <a:xfrm>
            <a:off x="524435" y="4741902"/>
            <a:ext cx="5338621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Ap</a:t>
            </a:r>
            <a:r>
              <a:rPr lang="pl-PL" altLang="x-none" sz="1800" dirty="0" smtClean="0">
                <a:solidFill>
                  <a:srgbClr val="FF0000"/>
                </a:solidFill>
              </a:rPr>
              <a:t> </a:t>
            </a:r>
            <a:r>
              <a:rPr lang="pl-PL" altLang="x-none" sz="1800" dirty="0">
                <a:solidFill>
                  <a:srgbClr val="FF0000"/>
                </a:solidFill>
              </a:rPr>
              <a:t>19.11-14 </a:t>
            </a:r>
            <a:r>
              <a:rPr lang="pl-PL" altLang="x-none" sz="1800" dirty="0" smtClean="0">
                <a:solidFill>
                  <a:srgbClr val="FF0000"/>
                </a:solidFill>
              </a:rPr>
              <a:t>Zobaczyłem </a:t>
            </a:r>
            <a:r>
              <a:rPr lang="pl-PL" altLang="x-none" sz="1800" dirty="0">
                <a:solidFill>
                  <a:srgbClr val="FF0000"/>
                </a:solidFill>
              </a:rPr>
              <a:t>otwarte </a:t>
            </a:r>
            <a:r>
              <a:rPr lang="pl-PL" altLang="x-none" sz="1800" dirty="0" smtClean="0">
                <a:solidFill>
                  <a:srgbClr val="FF0000"/>
                </a:solidFill>
              </a:rPr>
              <a:t>niebo, a na białym koniu siedział Ten, którego imię brzmi Wierny i Prawdziwy. Ubrany był w szatę skąpaną we krwi a na </a:t>
            </a:r>
            <a:r>
              <a:rPr lang="pl-PL" altLang="x-none" sz="1800" dirty="0">
                <a:solidFill>
                  <a:srgbClr val="FF0000"/>
                </a:solidFill>
              </a:rPr>
              <a:t>imię miał: Słowo </a:t>
            </a:r>
            <a:r>
              <a:rPr lang="pl-PL" altLang="x-none" sz="1800" dirty="0" smtClean="0">
                <a:solidFill>
                  <a:srgbClr val="FF0000"/>
                </a:solidFill>
              </a:rPr>
              <a:t>Boga.</a:t>
            </a:r>
            <a:br>
              <a:rPr lang="pl-PL" altLang="x-none" sz="1800" dirty="0" smtClean="0">
                <a:solidFill>
                  <a:srgbClr val="FF0000"/>
                </a:solidFill>
              </a:rPr>
            </a:br>
            <a:r>
              <a:rPr lang="pl-PL" altLang="x-none" sz="1800" dirty="0" smtClean="0">
                <a:solidFill>
                  <a:srgbClr val="FF0000"/>
                </a:solidFill>
              </a:rPr>
              <a:t>Podążały </a:t>
            </a:r>
            <a:r>
              <a:rPr lang="pl-PL" altLang="x-none" sz="1800" dirty="0">
                <a:solidFill>
                  <a:srgbClr val="FF0000"/>
                </a:solidFill>
              </a:rPr>
              <a:t>za Nim zastępy nieba — na białych koniach, ubrane w czysty, biały bisior.</a:t>
            </a:r>
            <a:endParaRPr lang="pl-PL" altLang="x-none" sz="1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6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#6. </a:t>
            </a:r>
            <a:r>
              <a:rPr lang="pl-PL" altLang="pl-PL" dirty="0" err="1" smtClean="0"/>
              <a:t>Współkrólowanie</a:t>
            </a:r>
            <a:r>
              <a:rPr lang="pl-PL" altLang="pl-PL" dirty="0" smtClean="0"/>
              <a:t> </a:t>
            </a:r>
            <a:r>
              <a:rPr lang="pl-PL" altLang="pl-PL" dirty="0"/>
              <a:t>w Królestwie Mesjasza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6048376" y="6047602"/>
            <a:ext cx="4286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>
                <a:solidFill>
                  <a:srgbClr val="FF0000"/>
                </a:solidFill>
              </a:rPr>
              <a:t>Mt 5:5 </a:t>
            </a:r>
            <a:r>
              <a:rPr lang="pl-PL" altLang="x-none" sz="1800" dirty="0" smtClean="0">
                <a:solidFill>
                  <a:srgbClr val="FF0000"/>
                </a:solidFill>
              </a:rPr>
              <a:t>- Błogosławieni </a:t>
            </a:r>
            <a:r>
              <a:rPr lang="pl-PL" altLang="x-none" sz="1800" dirty="0">
                <a:solidFill>
                  <a:srgbClr val="FF0000"/>
                </a:solidFill>
              </a:rPr>
              <a:t>cisi, ponieważ oni </a:t>
            </a:r>
            <a:r>
              <a:rPr lang="pl-PL" altLang="x-none" sz="1800" b="1" dirty="0">
                <a:solidFill>
                  <a:srgbClr val="FF0000"/>
                </a:solidFill>
              </a:rPr>
              <a:t>odziedziczą ziemię</a:t>
            </a:r>
            <a:r>
              <a:rPr lang="pl-PL" altLang="x-none" sz="1800" dirty="0">
                <a:solidFill>
                  <a:srgbClr val="FF0000"/>
                </a:solidFill>
              </a:rPr>
              <a:t>.</a:t>
            </a:r>
            <a:endParaRPr lang="pl-PL" altLang="x-none" sz="1800" dirty="0" smtClean="0">
              <a:solidFill>
                <a:srgbClr val="FF0000"/>
              </a:solidFill>
            </a:endParaRPr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6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Romb 75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3" name="pole tekstowe 59"/>
          <p:cNvSpPr txBox="1">
            <a:spLocks noChangeArrowheads="1"/>
          </p:cNvSpPr>
          <p:nvPr/>
        </p:nvSpPr>
        <p:spPr bwMode="auto">
          <a:xfrm>
            <a:off x="524435" y="5127625"/>
            <a:ext cx="567241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Ap</a:t>
            </a:r>
            <a:r>
              <a:rPr lang="pl-PL" altLang="x-none" sz="1800" dirty="0" smtClean="0">
                <a:solidFill>
                  <a:srgbClr val="FF0000"/>
                </a:solidFill>
              </a:rPr>
              <a:t> </a:t>
            </a:r>
            <a:r>
              <a:rPr lang="pl-PL" altLang="x-none" sz="1800" dirty="0">
                <a:solidFill>
                  <a:srgbClr val="FF0000"/>
                </a:solidFill>
              </a:rPr>
              <a:t>20:6 (6) </a:t>
            </a:r>
            <a:r>
              <a:rPr lang="pl-PL" altLang="x-none" sz="1800" dirty="0" err="1" smtClean="0">
                <a:solidFill>
                  <a:srgbClr val="FF0000"/>
                </a:solidFill>
              </a:rPr>
              <a:t>Błogosławienii</a:t>
            </a:r>
            <a:r>
              <a:rPr lang="pl-PL" altLang="x-none" sz="1800" dirty="0" smtClean="0">
                <a:solidFill>
                  <a:srgbClr val="FF0000"/>
                </a:solidFill>
              </a:rPr>
              <a:t> święci są ci, którzy mają </a:t>
            </a:r>
            <a:r>
              <a:rPr lang="pl-PL" altLang="x-none" sz="1800" dirty="0">
                <a:solidFill>
                  <a:srgbClr val="FF0000"/>
                </a:solidFill>
              </a:rPr>
              <a:t>udział w pierwszym zmartwychwstaniu. </a:t>
            </a:r>
            <a:r>
              <a:rPr lang="pl-PL" altLang="x-none" sz="1800" dirty="0" smtClean="0">
                <a:solidFill>
                  <a:srgbClr val="FF0000"/>
                </a:solidFill>
              </a:rPr>
              <a:t>(</a:t>
            </a:r>
            <a:r>
              <a:rPr lang="mr-IN" altLang="x-none" sz="1800" dirty="0" smtClean="0">
                <a:solidFill>
                  <a:srgbClr val="FF0000"/>
                </a:solidFill>
              </a:rPr>
              <a:t>…</a:t>
            </a:r>
            <a:r>
              <a:rPr lang="pl-PL" altLang="x-none" sz="1800" dirty="0" smtClean="0">
                <a:solidFill>
                  <a:srgbClr val="FF0000"/>
                </a:solidFill>
              </a:rPr>
              <a:t>) będą kapłanami </a:t>
            </a:r>
            <a:r>
              <a:rPr lang="pl-PL" altLang="x-none" sz="1800" dirty="0">
                <a:solidFill>
                  <a:srgbClr val="FF0000"/>
                </a:solidFill>
              </a:rPr>
              <a:t>Boga i Chrystusa i będą z nim </a:t>
            </a:r>
            <a:r>
              <a:rPr lang="pl-PL" altLang="x-none" sz="1800" b="1" u="sng" dirty="0">
                <a:solidFill>
                  <a:srgbClr val="FF0000"/>
                </a:solidFill>
              </a:rPr>
              <a:t>królować</a:t>
            </a:r>
            <a:r>
              <a:rPr lang="pl-PL" altLang="x-none" sz="1800" dirty="0">
                <a:solidFill>
                  <a:srgbClr val="FF0000"/>
                </a:solidFill>
              </a:rPr>
              <a:t> tysiąc lat.</a:t>
            </a:r>
            <a:endParaRPr lang="pl-PL" altLang="x-none" sz="1800" dirty="0" smtClean="0">
              <a:solidFill>
                <a:srgbClr val="FF0000"/>
              </a:solidFill>
            </a:endParaRPr>
          </a:p>
        </p:txBody>
      </p:sp>
      <p:cxnSp>
        <p:nvCxnSpPr>
          <p:cNvPr id="55" name="Łącznik prosty ze strzałką 54"/>
          <p:cNvCxnSpPr/>
          <p:nvPr/>
        </p:nvCxnSpPr>
        <p:spPr>
          <a:xfrm flipV="1">
            <a:off x="6083498" y="3805724"/>
            <a:ext cx="1422399" cy="1960159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4738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#7. Nowe Nieba i Nowa Ziemia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6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68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0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1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6" name="Romb 75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3" name="pole tekstowe 59"/>
          <p:cNvSpPr txBox="1">
            <a:spLocks noChangeArrowheads="1"/>
          </p:cNvSpPr>
          <p:nvPr/>
        </p:nvSpPr>
        <p:spPr bwMode="auto">
          <a:xfrm>
            <a:off x="524435" y="5127625"/>
            <a:ext cx="644310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Ap</a:t>
            </a:r>
            <a:r>
              <a:rPr lang="pl-PL" altLang="x-none" sz="1800" dirty="0" smtClean="0">
                <a:solidFill>
                  <a:srgbClr val="FF0000"/>
                </a:solidFill>
              </a:rPr>
              <a:t> 21:1-3 Potem </a:t>
            </a:r>
            <a:r>
              <a:rPr lang="pl-PL" altLang="x-none" sz="1800" dirty="0">
                <a:solidFill>
                  <a:srgbClr val="FF0000"/>
                </a:solidFill>
              </a:rPr>
              <a:t>zobaczyłem nowe niebo i nową ziemię. Pierwsze niebo bowiem i pierwsza ziemia przeminęły i nie było już morza</a:t>
            </a:r>
            <a:r>
              <a:rPr lang="pl-PL" altLang="x-none" sz="1800" dirty="0" smtClean="0">
                <a:solidFill>
                  <a:srgbClr val="FF0000"/>
                </a:solidFill>
              </a:rPr>
              <a:t>.(</a:t>
            </a:r>
            <a:r>
              <a:rPr lang="mr-IN" altLang="x-none" sz="1800" dirty="0" smtClean="0">
                <a:solidFill>
                  <a:srgbClr val="FF0000"/>
                </a:solidFill>
              </a:rPr>
              <a:t>…</a:t>
            </a:r>
            <a:r>
              <a:rPr lang="pl-PL" altLang="x-none" sz="1800" dirty="0" smtClean="0">
                <a:solidFill>
                  <a:srgbClr val="FF0000"/>
                </a:solidFill>
              </a:rPr>
              <a:t>) Oto </a:t>
            </a:r>
            <a:r>
              <a:rPr lang="pl-PL" altLang="x-none" sz="1800" dirty="0">
                <a:solidFill>
                  <a:srgbClr val="FF0000"/>
                </a:solidFill>
              </a:rPr>
              <a:t>przybytek Boga jest z ludźmi i będzie mieszkał z nimi. Oni będą jego ludem, a sam Bóg będzie z nimi i będzie ich Bogiem</a:t>
            </a:r>
            <a:r>
              <a:rPr lang="pl-PL" altLang="x-none" sz="1800" dirty="0" smtClean="0">
                <a:solidFill>
                  <a:srgbClr val="FF0000"/>
                </a:solidFill>
              </a:rPr>
              <a:t>.</a:t>
            </a:r>
          </a:p>
        </p:txBody>
      </p:sp>
      <p:cxnSp>
        <p:nvCxnSpPr>
          <p:cNvPr id="55" name="Łącznik prosty ze strzałką 54"/>
          <p:cNvCxnSpPr/>
          <p:nvPr/>
        </p:nvCxnSpPr>
        <p:spPr>
          <a:xfrm flipV="1">
            <a:off x="5573713" y="3410269"/>
            <a:ext cx="3256795" cy="1546722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81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Siedem wydarzeń zaplanowanych</a:t>
            </a:r>
            <a:br>
              <a:rPr lang="pl-PL" altLang="pl-PL" dirty="0" smtClean="0"/>
            </a:br>
            <a:r>
              <a:rPr lang="pl-PL" altLang="pl-PL" dirty="0" smtClean="0"/>
              <a:t>w życiu ucznia Jezusa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3" name="Oval 27"/>
          <p:cNvSpPr>
            <a:spLocks noChangeArrowheads="1"/>
          </p:cNvSpPr>
          <p:nvPr/>
        </p:nvSpPr>
        <p:spPr bwMode="auto">
          <a:xfrm>
            <a:off x="5995798" y="2872584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3</a:t>
            </a:r>
          </a:p>
        </p:txBody>
      </p:sp>
      <p:sp>
        <p:nvSpPr>
          <p:cNvPr id="54" name="Oval 28"/>
          <p:cNvSpPr>
            <a:spLocks noChangeArrowheads="1"/>
          </p:cNvSpPr>
          <p:nvPr/>
        </p:nvSpPr>
        <p:spPr bwMode="auto">
          <a:xfrm>
            <a:off x="6721476" y="2276475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4</a:t>
            </a:r>
          </a:p>
        </p:txBody>
      </p:sp>
      <p:sp>
        <p:nvSpPr>
          <p:cNvPr id="55" name="Oval 29"/>
          <p:cNvSpPr>
            <a:spLocks noChangeArrowheads="1"/>
          </p:cNvSpPr>
          <p:nvPr/>
        </p:nvSpPr>
        <p:spPr bwMode="auto">
          <a:xfrm>
            <a:off x="8887639" y="313444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7</a:t>
            </a:r>
          </a:p>
        </p:txBody>
      </p:sp>
      <p:sp>
        <p:nvSpPr>
          <p:cNvPr id="56" name="Oval 30"/>
          <p:cNvSpPr>
            <a:spLocks noChangeArrowheads="1"/>
          </p:cNvSpPr>
          <p:nvPr/>
        </p:nvSpPr>
        <p:spPr bwMode="auto">
          <a:xfrm>
            <a:off x="6967078" y="2761500"/>
            <a:ext cx="200025" cy="20478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5</a:t>
            </a:r>
          </a:p>
        </p:txBody>
      </p:sp>
      <p:sp>
        <p:nvSpPr>
          <p:cNvPr id="57" name="Oval 27"/>
          <p:cNvSpPr>
            <a:spLocks noChangeArrowheads="1"/>
          </p:cNvSpPr>
          <p:nvPr/>
        </p:nvSpPr>
        <p:spPr bwMode="auto">
          <a:xfrm>
            <a:off x="5833004" y="3196434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2</a:t>
            </a:r>
          </a:p>
        </p:txBody>
      </p:sp>
      <p:sp>
        <p:nvSpPr>
          <p:cNvPr id="58" name="Oval 27"/>
          <p:cNvSpPr>
            <a:spLocks noChangeArrowheads="1"/>
          </p:cNvSpPr>
          <p:nvPr/>
        </p:nvSpPr>
        <p:spPr bwMode="auto">
          <a:xfrm>
            <a:off x="4784056" y="4114800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>
                <a:ea typeface="+mn-ea"/>
                <a:cs typeface="+mn-cs"/>
              </a:rPr>
              <a:t>1</a:t>
            </a:r>
          </a:p>
        </p:txBody>
      </p:sp>
      <p:sp>
        <p:nvSpPr>
          <p:cNvPr id="59" name="Oval 29"/>
          <p:cNvSpPr>
            <a:spLocks noChangeArrowheads="1"/>
          </p:cNvSpPr>
          <p:nvPr/>
        </p:nvSpPr>
        <p:spPr bwMode="auto">
          <a:xfrm>
            <a:off x="7689931" y="374346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>
                <a:ea typeface="+mn-ea"/>
                <a:cs typeface="+mn-cs"/>
              </a:rPr>
              <a:t>6</a:t>
            </a:r>
          </a:p>
        </p:txBody>
      </p:sp>
      <p:sp>
        <p:nvSpPr>
          <p:cNvPr id="60" name="Symbol zastępczy zawartości 2"/>
          <p:cNvSpPr txBox="1">
            <a:spLocks/>
          </p:cNvSpPr>
          <p:nvPr/>
        </p:nvSpPr>
        <p:spPr bwMode="auto">
          <a:xfrm>
            <a:off x="139958" y="4649940"/>
            <a:ext cx="7886700" cy="2039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ts val="1000"/>
              </a:spcBef>
              <a:buClrTx/>
              <a:buNone/>
            </a:pPr>
            <a:r>
              <a:rPr lang="pl-PL" altLang="x-none" sz="1800" dirty="0" smtClean="0"/>
              <a:t>#0. Nowe narodzenie (ale to już było</a:t>
            </a:r>
            <a:r>
              <a:rPr lang="pl-PL" altLang="x-none" sz="1800" dirty="0" smtClean="0"/>
              <a:t>).</a:t>
            </a:r>
            <a:r>
              <a:rPr lang="pl-PL" altLang="x-none" sz="1800" dirty="0" smtClean="0"/>
              <a:t/>
            </a:r>
            <a:br>
              <a:rPr lang="pl-PL" altLang="x-none" sz="1800" dirty="0" smtClean="0"/>
            </a:br>
            <a:r>
              <a:rPr lang="pl-PL" altLang="x-none" sz="1800" dirty="0" smtClean="0"/>
              <a:t>#1. Śmierć, bo raczej umrę.</a:t>
            </a:r>
            <a:br>
              <a:rPr lang="pl-PL" altLang="x-none" sz="1800" dirty="0" smtClean="0"/>
            </a:br>
            <a:r>
              <a:rPr lang="pl-PL" altLang="x-none" sz="1800" dirty="0" smtClean="0"/>
              <a:t>#2. W nowym ciele moje zmartwychwstanie.</a:t>
            </a:r>
            <a:br>
              <a:rPr lang="pl-PL" altLang="x-none" sz="1800" dirty="0" smtClean="0"/>
            </a:br>
            <a:r>
              <a:rPr lang="pl-PL" altLang="x-none" sz="1800" dirty="0" smtClean="0"/>
              <a:t>#3. Rozliczenie służby przed Trybunałem Pana Jezusa.</a:t>
            </a:r>
            <a:br>
              <a:rPr lang="pl-PL" altLang="x-none" sz="1800" dirty="0" smtClean="0"/>
            </a:br>
            <a:r>
              <a:rPr lang="pl-PL" altLang="x-none" sz="1800" dirty="0" smtClean="0"/>
              <a:t>#4. Wesele Baranka, bo jestem zaproszony.</a:t>
            </a:r>
            <a:br>
              <a:rPr lang="pl-PL" altLang="x-none" sz="1800" dirty="0" smtClean="0"/>
            </a:br>
            <a:r>
              <a:rPr lang="pl-PL" altLang="x-none" sz="1800" dirty="0" smtClean="0"/>
              <a:t>#5. Powrót z Jezusem na ziemię.</a:t>
            </a:r>
            <a:br>
              <a:rPr lang="pl-PL" altLang="x-none" sz="1800" dirty="0" smtClean="0"/>
            </a:br>
            <a:r>
              <a:rPr lang="pl-PL" altLang="x-none" sz="1800" dirty="0" smtClean="0"/>
              <a:t>#6. Objęcie dziedzictwa i z Królem królowanie.</a:t>
            </a:r>
            <a:br>
              <a:rPr lang="pl-PL" altLang="x-none" sz="1800" dirty="0" smtClean="0"/>
            </a:br>
            <a:r>
              <a:rPr lang="pl-PL" altLang="x-none" sz="1800" dirty="0" smtClean="0"/>
              <a:t>#7. Pojawienie się Nowego Nieba i Nowej Ziemi.</a:t>
            </a:r>
            <a:endParaRPr lang="pl-PL" altLang="x-none" sz="1800" dirty="0"/>
          </a:p>
        </p:txBody>
      </p:sp>
      <p:sp>
        <p:nvSpPr>
          <p:cNvPr id="61" name="Oval 27"/>
          <p:cNvSpPr>
            <a:spLocks noChangeArrowheads="1"/>
          </p:cNvSpPr>
          <p:nvPr/>
        </p:nvSpPr>
        <p:spPr bwMode="auto">
          <a:xfrm>
            <a:off x="4062401" y="3567956"/>
            <a:ext cx="200025" cy="204788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kumimoji="0" lang="pl-PL" sz="1200" b="1" i="0" dirty="0" smtClean="0">
                <a:ea typeface="+mn-ea"/>
                <a:cs typeface="+mn-cs"/>
              </a:rPr>
              <a:t>0</a:t>
            </a:r>
            <a:endParaRPr kumimoji="0" lang="pl-PL" sz="1200" b="1" i="0" dirty="0">
              <a:ea typeface="+mn-ea"/>
              <a:cs typeface="+mn-cs"/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82359" y="1604270"/>
            <a:ext cx="2348229" cy="738664"/>
            <a:chOff x="7463325" y="5925416"/>
            <a:chExt cx="2348229" cy="738664"/>
          </a:xfrm>
        </p:grpSpPr>
        <p:grpSp>
          <p:nvGrpSpPr>
            <p:cNvPr id="4" name="Grupa 3"/>
            <p:cNvGrpSpPr/>
            <p:nvPr/>
          </p:nvGrpSpPr>
          <p:grpSpPr>
            <a:xfrm>
              <a:off x="9157299" y="6223810"/>
              <a:ext cx="654255" cy="348563"/>
              <a:chOff x="9157299" y="6223810"/>
              <a:chExt cx="654255" cy="348563"/>
            </a:xfrm>
          </p:grpSpPr>
          <p:sp>
            <p:nvSpPr>
              <p:cNvPr id="64" name="Line 6"/>
              <p:cNvSpPr>
                <a:spLocks noChangeShapeType="1"/>
              </p:cNvSpPr>
              <p:nvPr/>
            </p:nvSpPr>
            <p:spPr bwMode="auto">
              <a:xfrm>
                <a:off x="9157299" y="6572372"/>
                <a:ext cx="654255" cy="1"/>
              </a:xfrm>
              <a:prstGeom prst="line">
                <a:avLst/>
              </a:prstGeom>
              <a:noFill/>
              <a:ln w="57150">
                <a:solidFill>
                  <a:srgbClr val="0066FF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66" name="Line 6"/>
              <p:cNvSpPr>
                <a:spLocks noChangeShapeType="1"/>
              </p:cNvSpPr>
              <p:nvPr/>
            </p:nvSpPr>
            <p:spPr bwMode="auto">
              <a:xfrm flipV="1">
                <a:off x="9157299" y="6399418"/>
                <a:ext cx="654255" cy="2654"/>
              </a:xfrm>
              <a:prstGeom prst="line">
                <a:avLst/>
              </a:prstGeom>
              <a:noFill/>
              <a:ln w="57150">
                <a:solidFill>
                  <a:srgbClr val="AD8B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endParaRPr lang="pl-PL" sz="1200"/>
              </a:p>
            </p:txBody>
          </p:sp>
          <p:sp>
            <p:nvSpPr>
              <p:cNvPr id="68" name="Line 13"/>
              <p:cNvSpPr>
                <a:spLocks noChangeShapeType="1"/>
              </p:cNvSpPr>
              <p:nvPr/>
            </p:nvSpPr>
            <p:spPr bwMode="auto">
              <a:xfrm flipV="1">
                <a:off x="9157299" y="6223810"/>
                <a:ext cx="654255" cy="5309"/>
              </a:xfrm>
              <a:prstGeom prst="line">
                <a:avLst/>
              </a:prstGeom>
              <a:noFill/>
              <a:ln w="57150">
                <a:solidFill>
                  <a:srgbClr val="FF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 wrap="none"/>
              <a:lstStyle/>
              <a:p>
                <a:pPr>
                  <a:lnSpc>
                    <a:spcPct val="90000"/>
                  </a:lnSpc>
                  <a:spcBef>
                    <a:spcPct val="50000"/>
                  </a:spcBef>
                  <a:defRPr/>
                </a:pPr>
                <a:endParaRPr lang="pl-PL" sz="1200">
                  <a:latin typeface="Arial" charset="0"/>
                </a:endParaRPr>
              </a:p>
            </p:txBody>
          </p:sp>
        </p:grpSp>
        <p:sp>
          <p:nvSpPr>
            <p:cNvPr id="69" name="pole tekstowe 1"/>
            <p:cNvSpPr txBox="1">
              <a:spLocks noChangeArrowheads="1"/>
            </p:cNvSpPr>
            <p:nvPr/>
          </p:nvSpPr>
          <p:spPr bwMode="auto">
            <a:xfrm>
              <a:off x="7463325" y="5925416"/>
              <a:ext cx="1818147" cy="738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b="1" dirty="0" smtClean="0"/>
                <a:t>Legenda: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Pan Jezus Chrystus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Ludzie na ziemi - poganie</a:t>
              </a:r>
            </a:p>
            <a:p>
              <a:pPr>
                <a:spcBef>
                  <a:spcPct val="0"/>
                </a:spcBef>
                <a:buClrTx/>
                <a:buFontTx/>
                <a:buNone/>
              </a:pPr>
              <a:r>
                <a:rPr lang="pl-PL" altLang="pl-PL" sz="1050" dirty="0" smtClean="0"/>
                <a:t>Kościół </a:t>
              </a:r>
              <a:r>
                <a:rPr lang="mr-IN" altLang="pl-PL" sz="1050" dirty="0" smtClean="0"/>
                <a:t>–</a:t>
              </a:r>
              <a:r>
                <a:rPr lang="pl-PL" altLang="pl-PL" sz="1050" dirty="0" smtClean="0"/>
                <a:t> Ciało Chrystusa</a:t>
              </a:r>
              <a:endParaRPr lang="pl-PL" altLang="pl-PL" sz="1050" dirty="0"/>
            </a:p>
          </p:txBody>
        </p:sp>
      </p:grpSp>
      <p:pic>
        <p:nvPicPr>
          <p:cNvPr id="7" name="Obraz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4018" y="4804499"/>
            <a:ext cx="137710" cy="137710"/>
          </a:xfrm>
          <a:prstGeom prst="rect">
            <a:avLst/>
          </a:prstGeom>
        </p:spPr>
      </p:pic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1397000" y="2578792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dirty="0" smtClean="0"/>
              <a:t>Ogród Eden</a:t>
            </a:r>
            <a:endParaRPr kumimoji="0" lang="pl-PL" altLang="pl-PL" sz="1200" dirty="0"/>
          </a:p>
        </p:txBody>
      </p:sp>
      <p:sp>
        <p:nvSpPr>
          <p:cNvPr id="65" name="Text Box 4"/>
          <p:cNvSpPr txBox="1">
            <a:spLocks noChangeArrowheads="1"/>
          </p:cNvSpPr>
          <p:nvPr/>
        </p:nvSpPr>
        <p:spPr bwMode="auto">
          <a:xfrm>
            <a:off x="8709644" y="2463548"/>
            <a:ext cx="1314450" cy="423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smtClean="0"/>
              <a:t>Nowe Niebo</a:t>
            </a:r>
            <a:br>
              <a:rPr kumimoji="0" lang="pl-PL" altLang="pl-PL" sz="1200" smtClean="0"/>
            </a:br>
            <a:r>
              <a:rPr kumimoji="0" lang="pl-PL" altLang="pl-PL" sz="1200" smtClean="0"/>
              <a:t> </a:t>
            </a:r>
            <a:r>
              <a:rPr kumimoji="0" lang="pl-PL" altLang="pl-PL" sz="1200" dirty="0" smtClean="0"/>
              <a:t>i </a:t>
            </a:r>
            <a:r>
              <a:rPr kumimoji="0" lang="pl-PL" altLang="pl-PL" sz="1200" smtClean="0"/>
              <a:t>Nowa Ziemia</a:t>
            </a:r>
            <a:endParaRPr kumimoji="0" lang="pl-PL" altLang="pl-PL" sz="1200" dirty="0"/>
          </a:p>
        </p:txBody>
      </p:sp>
    </p:spTree>
    <p:extLst>
      <p:ext uri="{BB962C8B-B14F-4D97-AF65-F5344CB8AC3E}">
        <p14:creationId xmlns:p14="http://schemas.microsoft.com/office/powerpoint/2010/main" val="1854246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314575" y="3360739"/>
            <a:ext cx="6153150" cy="676275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7056439" y="3146425"/>
            <a:ext cx="1520825" cy="687388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>
          <a:xfrm rot="21197107">
            <a:off x="300027" y="610001"/>
            <a:ext cx="8189200" cy="946315"/>
          </a:xfrm>
        </p:spPr>
        <p:txBody>
          <a:bodyPr/>
          <a:lstStyle/>
          <a:p>
            <a:r>
              <a:rPr lang="pl-PL" altLang="pl-PL" b="1" dirty="0" smtClean="0">
                <a:solidFill>
                  <a:srgbClr val="FF0000"/>
                </a:solidFill>
              </a:rPr>
              <a:t>Wszystkie obiekty do zachowania !</a:t>
            </a:r>
            <a:endParaRPr lang="pl-PL" altLang="pl-PL" b="1" dirty="0">
              <a:solidFill>
                <a:srgbClr val="FF0000"/>
              </a:solidFill>
            </a:endParaRP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32200" y="3908425"/>
            <a:ext cx="1771650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7" name="AutoShape 2"/>
          <p:cNvSpPr>
            <a:spLocks noChangeArrowheads="1"/>
          </p:cNvSpPr>
          <p:nvPr/>
        </p:nvSpPr>
        <p:spPr bwMode="auto">
          <a:xfrm>
            <a:off x="2940050" y="3146425"/>
            <a:ext cx="2757488" cy="685800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 </a:t>
            </a:r>
            <a:r>
              <a:rPr lang="mr-IN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altLang="pl-PL" sz="11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Ciało Mesjasza</a:t>
            </a:r>
            <a:endParaRPr lang="pl-PL" altLang="pl-PL" sz="1100" i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8" name="Line 4"/>
          <p:cNvSpPr>
            <a:spLocks noChangeShapeType="1"/>
          </p:cNvSpPr>
          <p:nvPr/>
        </p:nvSpPr>
        <p:spPr bwMode="auto">
          <a:xfrm>
            <a:off x="3797301" y="2503488"/>
            <a:ext cx="1903413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4419600" y="3711575"/>
            <a:ext cx="5715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0" name="Line 7"/>
          <p:cNvSpPr>
            <a:spLocks noChangeShapeType="1"/>
          </p:cNvSpPr>
          <p:nvPr/>
        </p:nvSpPr>
        <p:spPr bwMode="auto">
          <a:xfrm>
            <a:off x="5773739" y="2389188"/>
            <a:ext cx="1355725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1" name="Freeform 8"/>
          <p:cNvSpPr>
            <a:spLocks/>
          </p:cNvSpPr>
          <p:nvPr/>
        </p:nvSpPr>
        <p:spPr bwMode="auto">
          <a:xfrm>
            <a:off x="5700714" y="2503489"/>
            <a:ext cx="257175" cy="581025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2" name="Line 14"/>
          <p:cNvSpPr>
            <a:spLocks noChangeShapeType="1"/>
          </p:cNvSpPr>
          <p:nvPr/>
        </p:nvSpPr>
        <p:spPr bwMode="auto">
          <a:xfrm rot="5400000" flipV="1">
            <a:off x="6456363" y="3036888"/>
            <a:ext cx="10826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3" name="Line 15"/>
          <p:cNvSpPr>
            <a:spLocks noChangeShapeType="1"/>
          </p:cNvSpPr>
          <p:nvPr/>
        </p:nvSpPr>
        <p:spPr bwMode="auto">
          <a:xfrm>
            <a:off x="6048376" y="2503488"/>
            <a:ext cx="94932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4" name="Line 17"/>
          <p:cNvSpPr>
            <a:spLocks noChangeShapeType="1"/>
          </p:cNvSpPr>
          <p:nvPr/>
        </p:nvSpPr>
        <p:spPr bwMode="auto">
          <a:xfrm rot="5400000" flipV="1">
            <a:off x="6472238" y="3046413"/>
            <a:ext cx="131445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5" name="Line 22"/>
          <p:cNvSpPr>
            <a:spLocks noChangeShapeType="1"/>
          </p:cNvSpPr>
          <p:nvPr/>
        </p:nvSpPr>
        <p:spPr bwMode="auto">
          <a:xfrm>
            <a:off x="7015163" y="3589338"/>
            <a:ext cx="20701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6" name="Line 23"/>
          <p:cNvSpPr>
            <a:spLocks noChangeShapeType="1"/>
          </p:cNvSpPr>
          <p:nvPr/>
        </p:nvSpPr>
        <p:spPr bwMode="auto">
          <a:xfrm>
            <a:off x="7129463" y="3703638"/>
            <a:ext cx="18272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7" name="Freeform 31"/>
          <p:cNvSpPr>
            <a:spLocks/>
          </p:cNvSpPr>
          <p:nvPr/>
        </p:nvSpPr>
        <p:spPr bwMode="auto">
          <a:xfrm flipV="1">
            <a:off x="5095876" y="3956050"/>
            <a:ext cx="703263" cy="209550"/>
          </a:xfrm>
          <a:custGeom>
            <a:avLst/>
            <a:gdLst>
              <a:gd name="T0" fmla="*/ 0 w 17983"/>
              <a:gd name="T1" fmla="*/ 0 h 92095"/>
              <a:gd name="T2" fmla="*/ 2147483646 w 17983"/>
              <a:gd name="T3" fmla="*/ 2460128 h 92095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28575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8" name="Line 10"/>
          <p:cNvSpPr>
            <a:spLocks noChangeShapeType="1"/>
          </p:cNvSpPr>
          <p:nvPr/>
        </p:nvSpPr>
        <p:spPr bwMode="auto">
          <a:xfrm rot="16200000" flipV="1">
            <a:off x="5483226" y="2757489"/>
            <a:ext cx="638175" cy="15875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09" name="Line 10"/>
          <p:cNvSpPr>
            <a:spLocks noChangeShapeType="1"/>
          </p:cNvSpPr>
          <p:nvPr/>
        </p:nvSpPr>
        <p:spPr bwMode="auto">
          <a:xfrm rot="-5400000">
            <a:off x="5400676" y="3495676"/>
            <a:ext cx="822325" cy="0"/>
          </a:xfrm>
          <a:prstGeom prst="line">
            <a:avLst/>
          </a:prstGeom>
          <a:noFill/>
          <a:ln w="38100">
            <a:solidFill>
              <a:srgbClr val="0066FF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0" name="Line 3"/>
          <p:cNvSpPr>
            <a:spLocks noChangeShapeType="1"/>
          </p:cNvSpPr>
          <p:nvPr/>
        </p:nvSpPr>
        <p:spPr bwMode="auto">
          <a:xfrm>
            <a:off x="2843213" y="2065338"/>
            <a:ext cx="3028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1" name="Text Box 4"/>
          <p:cNvSpPr txBox="1">
            <a:spLocks noChangeArrowheads="1"/>
          </p:cNvSpPr>
          <p:nvPr/>
        </p:nvSpPr>
        <p:spPr bwMode="auto">
          <a:xfrm>
            <a:off x="4233863" y="1857376"/>
            <a:ext cx="13144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Kościoła</a:t>
            </a:r>
          </a:p>
        </p:txBody>
      </p:sp>
      <p:sp>
        <p:nvSpPr>
          <p:cNvPr id="59412" name="Line 6"/>
          <p:cNvSpPr>
            <a:spLocks noChangeShapeType="1"/>
          </p:cNvSpPr>
          <p:nvPr/>
        </p:nvSpPr>
        <p:spPr bwMode="auto">
          <a:xfrm>
            <a:off x="58721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3" name="Line 8"/>
          <p:cNvSpPr>
            <a:spLocks noChangeShapeType="1"/>
          </p:cNvSpPr>
          <p:nvPr/>
        </p:nvSpPr>
        <p:spPr bwMode="auto">
          <a:xfrm>
            <a:off x="5872163" y="2065338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4" name="Line 9"/>
          <p:cNvSpPr>
            <a:spLocks noChangeShapeType="1"/>
          </p:cNvSpPr>
          <p:nvPr/>
        </p:nvSpPr>
        <p:spPr bwMode="auto">
          <a:xfrm>
            <a:off x="7243763" y="17557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5" name="Line 10"/>
          <p:cNvSpPr>
            <a:spLocks noChangeShapeType="1"/>
          </p:cNvSpPr>
          <p:nvPr/>
        </p:nvSpPr>
        <p:spPr bwMode="auto">
          <a:xfrm>
            <a:off x="725487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16" name="Text Box 44"/>
          <p:cNvSpPr txBox="1">
            <a:spLocks noChangeArrowheads="1"/>
          </p:cNvSpPr>
          <p:nvPr/>
        </p:nvSpPr>
        <p:spPr bwMode="auto">
          <a:xfrm>
            <a:off x="5929314" y="1857376"/>
            <a:ext cx="1038225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Czas końca</a:t>
            </a:r>
          </a:p>
        </p:txBody>
      </p:sp>
      <p:sp>
        <p:nvSpPr>
          <p:cNvPr id="59417" name="Text Box 44"/>
          <p:cNvSpPr txBox="1">
            <a:spLocks noChangeArrowheads="1"/>
          </p:cNvSpPr>
          <p:nvPr/>
        </p:nvSpPr>
        <p:spPr bwMode="auto">
          <a:xfrm>
            <a:off x="7335839" y="1857376"/>
            <a:ext cx="852487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5562601" y="4110038"/>
            <a:ext cx="2595563" cy="234950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28575">
            <a:solidFill>
              <a:srgbClr val="AD8B00"/>
            </a:solidFill>
            <a:prstDash val="sys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8188325" y="3930650"/>
            <a:ext cx="217488" cy="179388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5438775" y="3930651"/>
            <a:ext cx="88900" cy="315913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2" name="Freeform 31"/>
          <p:cNvSpPr>
            <a:spLocks/>
          </p:cNvSpPr>
          <p:nvPr/>
        </p:nvSpPr>
        <p:spPr bwMode="auto">
          <a:xfrm flipV="1">
            <a:off x="4991100" y="3743326"/>
            <a:ext cx="88900" cy="315913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3" name="Line 9"/>
          <p:cNvSpPr>
            <a:spLocks noChangeShapeType="1"/>
          </p:cNvSpPr>
          <p:nvPr/>
        </p:nvSpPr>
        <p:spPr bwMode="auto">
          <a:xfrm>
            <a:off x="8378825" y="1717676"/>
            <a:ext cx="0" cy="7778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24" name="Text Box 44"/>
          <p:cNvSpPr txBox="1">
            <a:spLocks noChangeArrowheads="1"/>
          </p:cNvSpPr>
          <p:nvPr/>
        </p:nvSpPr>
        <p:spPr bwMode="auto">
          <a:xfrm>
            <a:off x="8378826" y="1862138"/>
            <a:ext cx="106521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092825" y="2566988"/>
            <a:ext cx="349250" cy="355600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/>
              <a:t>T</a:t>
            </a:r>
            <a:endParaRPr lang="pl-PL" b="1" dirty="0"/>
          </a:p>
        </p:txBody>
      </p:sp>
      <p:sp>
        <p:nvSpPr>
          <p:cNvPr id="67" name="Romb 66"/>
          <p:cNvSpPr/>
          <p:nvPr/>
        </p:nvSpPr>
        <p:spPr bwMode="auto">
          <a:xfrm>
            <a:off x="8394700" y="3706813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59427" name="Line 10"/>
          <p:cNvSpPr>
            <a:spLocks noChangeShapeType="1"/>
          </p:cNvSpPr>
          <p:nvPr/>
        </p:nvSpPr>
        <p:spPr bwMode="auto">
          <a:xfrm>
            <a:off x="8378825" y="2065338"/>
            <a:ext cx="11239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4114800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5245101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8177214" y="4557714"/>
            <a:ext cx="1330325" cy="617537"/>
            <a:chOff x="8177214" y="4557714"/>
            <a:chExt cx="1330325" cy="617537"/>
          </a:xfrm>
        </p:grpSpPr>
        <p:sp>
          <p:nvSpPr>
            <p:cNvPr id="40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2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43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3" name="Sześcian 2"/>
          <p:cNvSpPr/>
          <p:nvPr/>
        </p:nvSpPr>
        <p:spPr>
          <a:xfrm>
            <a:off x="9151939" y="2909888"/>
            <a:ext cx="528637" cy="527050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105901" y="3265488"/>
            <a:ext cx="212725" cy="438150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49" name="pole tekstowe 59"/>
          <p:cNvSpPr txBox="1">
            <a:spLocks noChangeArrowheads="1"/>
          </p:cNvSpPr>
          <p:nvPr/>
        </p:nvSpPr>
        <p:spPr bwMode="auto">
          <a:xfrm>
            <a:off x="7067550" y="5749925"/>
            <a:ext cx="2800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pl-PL" altLang="x-none" sz="1800" dirty="0" err="1" smtClean="0">
                <a:solidFill>
                  <a:srgbClr val="FF0000"/>
                </a:solidFill>
              </a:rPr>
              <a:t>aaaa</a:t>
            </a:r>
            <a:endParaRPr lang="pl-PL" altLang="x-none" sz="1800" dirty="0">
              <a:solidFill>
                <a:srgbClr val="FF0000"/>
              </a:solidFill>
            </a:endParaRPr>
          </a:p>
        </p:txBody>
      </p:sp>
      <p:cxnSp>
        <p:nvCxnSpPr>
          <p:cNvPr id="50" name="Łącznik prosty ze strzałką 49"/>
          <p:cNvCxnSpPr/>
          <p:nvPr/>
        </p:nvCxnSpPr>
        <p:spPr>
          <a:xfrm flipH="1" flipV="1">
            <a:off x="6284120" y="4914899"/>
            <a:ext cx="1152523" cy="1780491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760538" y="2840038"/>
            <a:ext cx="457200" cy="4254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59420" name="Freeform 31"/>
          <p:cNvSpPr>
            <a:spLocks/>
          </p:cNvSpPr>
          <p:nvPr/>
        </p:nvSpPr>
        <p:spPr bwMode="auto">
          <a:xfrm>
            <a:off x="4048267" y="3711386"/>
            <a:ext cx="388938" cy="187325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3193389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3438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Inwestycje, które nie spłoną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20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Inwestycja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364059"/>
            <a:ext cx="10515600" cy="1828800"/>
          </a:xfr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l-PL" b="1" dirty="0">
                <a:solidFill>
                  <a:srgbClr val="002060"/>
                </a:solidFill>
              </a:rPr>
              <a:t>Inwestycja</a:t>
            </a:r>
            <a:r>
              <a:rPr lang="pl-PL" dirty="0">
                <a:solidFill>
                  <a:srgbClr val="002060"/>
                </a:solidFill>
              </a:rPr>
              <a:t> to wyrzeczenie się obecnych, pewnych korzyści na rzecz niepewnych korzyści w przyszłości.</a:t>
            </a:r>
          </a:p>
        </p:txBody>
      </p:sp>
    </p:spTree>
    <p:extLst>
      <p:ext uri="{BB962C8B-B14F-4D97-AF65-F5344CB8AC3E}">
        <p14:creationId xmlns:p14="http://schemas.microsoft.com/office/powerpoint/2010/main" val="17507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smtClean="0"/>
              <a:t>Inwestycja</a:t>
            </a:r>
            <a:endParaRPr lang="pl-PL" altLang="pl-PL" dirty="0"/>
          </a:p>
        </p:txBody>
      </p:sp>
      <p:sp>
        <p:nvSpPr>
          <p:cNvPr id="22567" name="Text Box 4"/>
          <p:cNvSpPr txBox="1">
            <a:spLocks noChangeArrowheads="1"/>
          </p:cNvSpPr>
          <p:nvPr/>
        </p:nvSpPr>
        <p:spPr bwMode="auto">
          <a:xfrm>
            <a:off x="4420001" y="1263101"/>
            <a:ext cx="3057638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pracy kapitału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>
            <a:off x="79708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2574" name="Text Box 44"/>
          <p:cNvSpPr txBox="1">
            <a:spLocks noChangeArrowheads="1"/>
          </p:cNvSpPr>
          <p:nvPr/>
        </p:nvSpPr>
        <p:spPr bwMode="auto">
          <a:xfrm>
            <a:off x="1962304" y="1262804"/>
            <a:ext cx="2210727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inwestowania</a:t>
            </a:r>
          </a:p>
        </p:txBody>
      </p:sp>
      <p:sp>
        <p:nvSpPr>
          <p:cNvPr id="68" name="Text Box 44"/>
          <p:cNvSpPr txBox="1">
            <a:spLocks noChangeArrowheads="1"/>
          </p:cNvSpPr>
          <p:nvPr/>
        </p:nvSpPr>
        <p:spPr bwMode="auto">
          <a:xfrm>
            <a:off x="8291798" y="1262804"/>
            <a:ext cx="1533525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zwrotu</a:t>
            </a:r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>
            <a:off x="1828800" y="1663829"/>
            <a:ext cx="2289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8"/>
          <p:cNvSpPr>
            <a:spLocks noChangeShapeType="1"/>
          </p:cNvSpPr>
          <p:nvPr/>
        </p:nvSpPr>
        <p:spPr bwMode="auto">
          <a:xfrm>
            <a:off x="4105275" y="1663829"/>
            <a:ext cx="38655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8"/>
          <p:cNvSpPr>
            <a:spLocks noChangeShapeType="1"/>
          </p:cNvSpPr>
          <p:nvPr/>
        </p:nvSpPr>
        <p:spPr bwMode="auto">
          <a:xfrm>
            <a:off x="7971484" y="1663829"/>
            <a:ext cx="18021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7" name="Strzałka w dół 76"/>
          <p:cNvSpPr/>
          <p:nvPr/>
        </p:nvSpPr>
        <p:spPr bwMode="auto">
          <a:xfrm>
            <a:off x="8752359" y="2186160"/>
            <a:ext cx="587355" cy="1126229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Strzałka w dół 77"/>
          <p:cNvSpPr/>
          <p:nvPr/>
        </p:nvSpPr>
        <p:spPr bwMode="auto">
          <a:xfrm rot="10800000">
            <a:off x="2916125" y="2190686"/>
            <a:ext cx="584994" cy="1121702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Line 5"/>
          <p:cNvSpPr>
            <a:spLocks noChangeShapeType="1"/>
          </p:cNvSpPr>
          <p:nvPr/>
        </p:nvSpPr>
        <p:spPr bwMode="auto">
          <a:xfrm>
            <a:off x="1995377" y="3526106"/>
            <a:ext cx="8143234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15" name="Symbol zastępczy zawartości 2"/>
          <p:cNvSpPr txBox="1">
            <a:spLocks/>
          </p:cNvSpPr>
          <p:nvPr/>
        </p:nvSpPr>
        <p:spPr>
          <a:xfrm>
            <a:off x="838200" y="4789169"/>
            <a:ext cx="10515600" cy="13877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/>
              <a:t>Inwestycja</a:t>
            </a:r>
            <a:r>
              <a:rPr lang="pl-PL"/>
              <a:t> to wyrzeczenie się obecnych, pewnych korzyści na rzecz niepewnych korzyści w przyszłości.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29170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Efekty są odsunięte w czasie</a:t>
            </a:r>
          </a:p>
        </p:txBody>
      </p:sp>
      <p:sp>
        <p:nvSpPr>
          <p:cNvPr id="22567" name="Text Box 4"/>
          <p:cNvSpPr txBox="1">
            <a:spLocks noChangeArrowheads="1"/>
          </p:cNvSpPr>
          <p:nvPr/>
        </p:nvSpPr>
        <p:spPr bwMode="auto">
          <a:xfrm>
            <a:off x="4420001" y="1247712"/>
            <a:ext cx="3057638" cy="34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dirty="0">
                <a:solidFill>
                  <a:srgbClr val="FF0000"/>
                </a:solidFill>
              </a:rPr>
              <a:t>Czas pracy kapitału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>
            <a:off x="79708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2574" name="Text Box 44"/>
          <p:cNvSpPr txBox="1">
            <a:spLocks noChangeArrowheads="1"/>
          </p:cNvSpPr>
          <p:nvPr/>
        </p:nvSpPr>
        <p:spPr bwMode="auto">
          <a:xfrm>
            <a:off x="1779423" y="1247415"/>
            <a:ext cx="2210727" cy="34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dirty="0">
                <a:solidFill>
                  <a:srgbClr val="FF0000"/>
                </a:solidFill>
              </a:rPr>
              <a:t>Czas inwestowania</a:t>
            </a:r>
          </a:p>
        </p:txBody>
      </p:sp>
      <p:sp>
        <p:nvSpPr>
          <p:cNvPr id="68" name="Text Box 44"/>
          <p:cNvSpPr txBox="1">
            <a:spLocks noChangeArrowheads="1"/>
          </p:cNvSpPr>
          <p:nvPr/>
        </p:nvSpPr>
        <p:spPr bwMode="auto">
          <a:xfrm>
            <a:off x="8291798" y="1247415"/>
            <a:ext cx="1533525" cy="349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800" b="1" dirty="0">
                <a:solidFill>
                  <a:srgbClr val="FF0000"/>
                </a:solidFill>
              </a:rPr>
              <a:t>Czas zwrotu</a:t>
            </a:r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>
            <a:off x="1828800" y="1663829"/>
            <a:ext cx="2289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8"/>
          <p:cNvSpPr>
            <a:spLocks noChangeShapeType="1"/>
          </p:cNvSpPr>
          <p:nvPr/>
        </p:nvSpPr>
        <p:spPr bwMode="auto">
          <a:xfrm>
            <a:off x="4105275" y="1663829"/>
            <a:ext cx="38655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8"/>
          <p:cNvSpPr>
            <a:spLocks noChangeShapeType="1"/>
          </p:cNvSpPr>
          <p:nvPr/>
        </p:nvSpPr>
        <p:spPr bwMode="auto">
          <a:xfrm>
            <a:off x="7971484" y="1663829"/>
            <a:ext cx="18021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Strzałka w dół 77"/>
          <p:cNvSpPr/>
          <p:nvPr/>
        </p:nvSpPr>
        <p:spPr bwMode="auto">
          <a:xfrm rot="10800000">
            <a:off x="2916125" y="2359804"/>
            <a:ext cx="584994" cy="952583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Line 5"/>
          <p:cNvSpPr>
            <a:spLocks noChangeShapeType="1"/>
          </p:cNvSpPr>
          <p:nvPr/>
        </p:nvSpPr>
        <p:spPr bwMode="auto">
          <a:xfrm>
            <a:off x="1995377" y="3526106"/>
            <a:ext cx="8143234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17" name="Symbol zastępczy zawartości 2"/>
          <p:cNvSpPr txBox="1">
            <a:spLocks/>
          </p:cNvSpPr>
          <p:nvPr/>
        </p:nvSpPr>
        <p:spPr>
          <a:xfrm>
            <a:off x="838200" y="4789169"/>
            <a:ext cx="10515600" cy="18618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/>
              <a:t>Inwestycja</a:t>
            </a:r>
            <a:r>
              <a:rPr lang="pl-PL" dirty="0"/>
              <a:t> w czasie to:</a:t>
            </a:r>
          </a:p>
          <a:p>
            <a:r>
              <a:rPr lang="pl-PL" dirty="0"/>
              <a:t>czas inwestowania, wpłaty;</a:t>
            </a:r>
          </a:p>
          <a:p>
            <a:r>
              <a:rPr lang="pl-PL" dirty="0"/>
              <a:t>czas oczekiwania, kapitał pracuje, inwestycja rośnie;</a:t>
            </a:r>
          </a:p>
          <a:p>
            <a:r>
              <a:rPr lang="pl-PL" dirty="0"/>
              <a:t>czas zwrotu, okres wypłat.</a:t>
            </a:r>
          </a:p>
        </p:txBody>
      </p:sp>
      <p:sp>
        <p:nvSpPr>
          <p:cNvPr id="2" name="Strzałka w prawo 1"/>
          <p:cNvSpPr/>
          <p:nvPr/>
        </p:nvSpPr>
        <p:spPr>
          <a:xfrm>
            <a:off x="4302493" y="2123864"/>
            <a:ext cx="3878981" cy="765238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>
                <a:solidFill>
                  <a:schemeClr val="tx1"/>
                </a:solidFill>
              </a:rPr>
              <a:t>Czas</a:t>
            </a:r>
          </a:p>
        </p:txBody>
      </p:sp>
      <p:sp>
        <p:nvSpPr>
          <p:cNvPr id="19" name="Strzałka w dół 18"/>
          <p:cNvSpPr/>
          <p:nvPr/>
        </p:nvSpPr>
        <p:spPr bwMode="auto">
          <a:xfrm>
            <a:off x="8752359" y="2186160"/>
            <a:ext cx="587355" cy="1126229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001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Niepewność #1 </a:t>
            </a:r>
            <a:r>
              <a:rPr lang="mr-IN" altLang="pl-PL" dirty="0" smtClean="0"/>
              <a:t>–</a:t>
            </a:r>
            <a:r>
              <a:rPr lang="pl-PL" altLang="pl-PL" dirty="0" smtClean="0"/>
              <a:t> czy odbiorę</a:t>
            </a:r>
            <a:endParaRPr lang="pl-PL" altLang="pl-PL" dirty="0"/>
          </a:p>
        </p:txBody>
      </p:sp>
      <p:sp>
        <p:nvSpPr>
          <p:cNvPr id="22567" name="Text Box 4"/>
          <p:cNvSpPr txBox="1">
            <a:spLocks noChangeArrowheads="1"/>
          </p:cNvSpPr>
          <p:nvPr/>
        </p:nvSpPr>
        <p:spPr bwMode="auto">
          <a:xfrm>
            <a:off x="4420001" y="1263101"/>
            <a:ext cx="3057638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pracy kapitału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>
            <a:off x="79708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2574" name="Text Box 44"/>
          <p:cNvSpPr txBox="1">
            <a:spLocks noChangeArrowheads="1"/>
          </p:cNvSpPr>
          <p:nvPr/>
        </p:nvSpPr>
        <p:spPr bwMode="auto">
          <a:xfrm>
            <a:off x="1962304" y="1262804"/>
            <a:ext cx="2210727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inwestowania</a:t>
            </a:r>
          </a:p>
        </p:txBody>
      </p:sp>
      <p:sp>
        <p:nvSpPr>
          <p:cNvPr id="68" name="Text Box 44"/>
          <p:cNvSpPr txBox="1">
            <a:spLocks noChangeArrowheads="1"/>
          </p:cNvSpPr>
          <p:nvPr/>
        </p:nvSpPr>
        <p:spPr bwMode="auto">
          <a:xfrm>
            <a:off x="8291798" y="1262804"/>
            <a:ext cx="1533525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zwrotu</a:t>
            </a:r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>
            <a:off x="1828800" y="1663829"/>
            <a:ext cx="2289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8"/>
          <p:cNvSpPr>
            <a:spLocks noChangeShapeType="1"/>
          </p:cNvSpPr>
          <p:nvPr/>
        </p:nvSpPr>
        <p:spPr bwMode="auto">
          <a:xfrm>
            <a:off x="4105275" y="1663829"/>
            <a:ext cx="38655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8"/>
          <p:cNvSpPr>
            <a:spLocks noChangeShapeType="1"/>
          </p:cNvSpPr>
          <p:nvPr/>
        </p:nvSpPr>
        <p:spPr bwMode="auto">
          <a:xfrm>
            <a:off x="7971484" y="1663829"/>
            <a:ext cx="18021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Strzałka w dół 77"/>
          <p:cNvSpPr/>
          <p:nvPr/>
        </p:nvSpPr>
        <p:spPr bwMode="auto">
          <a:xfrm rot="10800000">
            <a:off x="2916125" y="2359804"/>
            <a:ext cx="584994" cy="952583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Line 5"/>
          <p:cNvSpPr>
            <a:spLocks noChangeShapeType="1"/>
          </p:cNvSpPr>
          <p:nvPr/>
        </p:nvSpPr>
        <p:spPr bwMode="auto">
          <a:xfrm>
            <a:off x="1995377" y="3526106"/>
            <a:ext cx="8143234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15" name="pole tekstowe 14"/>
          <p:cNvSpPr txBox="1"/>
          <p:nvPr/>
        </p:nvSpPr>
        <p:spPr>
          <a:xfrm>
            <a:off x="7700768" y="2204392"/>
            <a:ext cx="142942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3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Symbol zastępczy zawartości 2"/>
          <p:cNvSpPr txBox="1">
            <a:spLocks/>
          </p:cNvSpPr>
          <p:nvPr/>
        </p:nvSpPr>
        <p:spPr>
          <a:xfrm>
            <a:off x="838200" y="4789169"/>
            <a:ext cx="10515600" cy="13877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/>
              <a:t>Inwestycja</a:t>
            </a:r>
            <a:r>
              <a:rPr lang="pl-PL" dirty="0"/>
              <a:t> to wyrzeczenie się obecnych, pewnych korzyści na rzecz niepewnych korzyści w przyszłości.</a:t>
            </a:r>
          </a:p>
        </p:txBody>
      </p:sp>
      <p:sp>
        <p:nvSpPr>
          <p:cNvPr id="18" name="pole tekstowe 15"/>
          <p:cNvSpPr txBox="1"/>
          <p:nvPr/>
        </p:nvSpPr>
        <p:spPr>
          <a:xfrm>
            <a:off x="2805256" y="3311655"/>
            <a:ext cx="10212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" name="Strzałka w dół 18"/>
          <p:cNvSpPr/>
          <p:nvPr/>
        </p:nvSpPr>
        <p:spPr bwMode="auto">
          <a:xfrm>
            <a:off x="8752359" y="2186160"/>
            <a:ext cx="587355" cy="1126229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1859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Metahistoria</a:t>
            </a:r>
            <a:endParaRPr lang="pl-PL" dirty="0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213899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 smtClean="0">
                <a:latin typeface="Arial" charset="0"/>
              </a:rPr>
              <a:t>Ziemia</a:t>
            </a:r>
          </a:p>
          <a:p>
            <a:pPr algn="ctr"/>
            <a:r>
              <a:rPr lang="pl-PL" altLang="x-none" sz="1600" b="1" i="1" dirty="0" smtClean="0">
                <a:latin typeface="Arial" charset="0"/>
              </a:rPr>
              <a:t>i Ogród</a:t>
            </a:r>
            <a:r>
              <a:rPr lang="pl-PL" altLang="x-none" sz="1600" b="1" i="1" dirty="0">
                <a:latin typeface="Arial" charset="0"/>
              </a:rPr>
              <a:t/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Eden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5692194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 smtClean="0">
                <a:latin typeface="Arial" charset="0"/>
              </a:rPr>
              <a:t>Ziemia</a:t>
            </a:r>
            <a:br>
              <a:rPr lang="pl-PL" altLang="x-none" sz="1600" b="1" i="1" dirty="0" smtClean="0">
                <a:latin typeface="Arial" charset="0"/>
              </a:rPr>
            </a:br>
            <a:r>
              <a:rPr lang="pl-PL" altLang="x-none" sz="1600" b="1" i="1" dirty="0" smtClean="0">
                <a:latin typeface="Arial" charset="0"/>
              </a:rPr>
              <a:t>nieco</a:t>
            </a:r>
            <a:br>
              <a:rPr lang="pl-PL" altLang="x-none" sz="1600" b="1" i="1" dirty="0" smtClean="0">
                <a:latin typeface="Arial" charset="0"/>
              </a:rPr>
            </a:br>
            <a:r>
              <a:rPr lang="pl-PL" altLang="x-none" sz="1600" b="1" i="1" dirty="0" smtClean="0">
                <a:latin typeface="Arial" charset="0"/>
              </a:rPr>
              <a:t>zepsuta</a:t>
            </a:r>
            <a:endParaRPr lang="pl-PL" altLang="x-none" b="1" i="1" dirty="0"/>
          </a:p>
        </p:txBody>
      </p:sp>
      <p:sp>
        <p:nvSpPr>
          <p:cNvPr id="14" name="AutoShape 5"/>
          <p:cNvSpPr>
            <a:spLocks noChangeArrowheads="1"/>
          </p:cNvSpPr>
          <p:nvPr/>
        </p:nvSpPr>
        <p:spPr bwMode="auto">
          <a:xfrm>
            <a:off x="9170488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Nowa </a:t>
            </a:r>
            <a:r>
              <a:rPr lang="pl-PL" altLang="x-none" sz="1600" b="1" i="1" dirty="0" smtClean="0">
                <a:latin typeface="Arial" charset="0"/>
              </a:rPr>
              <a:t>Ziemia </a:t>
            </a:r>
            <a:endParaRPr lang="pl-PL" altLang="x-none" sz="1600" b="1" i="1" dirty="0">
              <a:latin typeface="Arial" charset="0"/>
            </a:endParaRPr>
          </a:p>
          <a:p>
            <a:pPr algn="ctr"/>
            <a:r>
              <a:rPr lang="pl-PL" altLang="x-none" sz="1600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sz="1600" b="1" i="1" dirty="0" smtClean="0">
                <a:latin typeface="Arial" charset="0"/>
              </a:rPr>
              <a:t>Nowe </a:t>
            </a:r>
            <a:r>
              <a:rPr lang="pl-PL" altLang="x-none" sz="1600" b="1" i="1" dirty="0">
                <a:latin typeface="Arial" charset="0"/>
              </a:rPr>
              <a:t>N</a:t>
            </a:r>
            <a:r>
              <a:rPr lang="pl-PL" altLang="x-none" sz="1600" b="1" i="1" dirty="0" smtClean="0">
                <a:latin typeface="Arial" charset="0"/>
              </a:rPr>
              <a:t>iebo</a:t>
            </a:r>
            <a:endParaRPr lang="pl-PL" altLang="x-none" i="1" dirty="0"/>
          </a:p>
        </p:txBody>
      </p:sp>
      <p:sp>
        <p:nvSpPr>
          <p:cNvPr id="1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1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upadek</a:t>
            </a:r>
          </a:p>
        </p:txBody>
      </p:sp>
      <p:sp>
        <p:nvSpPr>
          <p:cNvPr id="1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zbawienie</a:t>
            </a:r>
          </a:p>
        </p:txBody>
      </p:sp>
    </p:spTree>
    <p:extLst>
      <p:ext uri="{BB962C8B-B14F-4D97-AF65-F5344CB8AC3E}">
        <p14:creationId xmlns:p14="http://schemas.microsoft.com/office/powerpoint/2010/main" val="153203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smtClean="0"/>
              <a:t>Niepewność #2 </a:t>
            </a:r>
            <a:r>
              <a:rPr lang="mr-IN" altLang="pl-PL" dirty="0" smtClean="0"/>
              <a:t>–</a:t>
            </a:r>
            <a:r>
              <a:rPr lang="pl-PL" altLang="pl-PL" dirty="0" smtClean="0"/>
              <a:t> ile odbiorę</a:t>
            </a:r>
            <a:endParaRPr lang="pl-PL" altLang="pl-PL" dirty="0"/>
          </a:p>
        </p:txBody>
      </p:sp>
      <p:sp>
        <p:nvSpPr>
          <p:cNvPr id="22567" name="Text Box 4"/>
          <p:cNvSpPr txBox="1">
            <a:spLocks noChangeArrowheads="1"/>
          </p:cNvSpPr>
          <p:nvPr/>
        </p:nvSpPr>
        <p:spPr bwMode="auto">
          <a:xfrm>
            <a:off x="4420001" y="1263101"/>
            <a:ext cx="3057638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pracy kapitału</a:t>
            </a:r>
          </a:p>
        </p:txBody>
      </p:sp>
      <p:sp>
        <p:nvSpPr>
          <p:cNvPr id="45" name="Line 5"/>
          <p:cNvSpPr>
            <a:spLocks noChangeShapeType="1"/>
          </p:cNvSpPr>
          <p:nvPr/>
        </p:nvSpPr>
        <p:spPr bwMode="auto">
          <a:xfrm>
            <a:off x="4105275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6" name="Line 6"/>
          <p:cNvSpPr>
            <a:spLocks noChangeShapeType="1"/>
          </p:cNvSpPr>
          <p:nvPr/>
        </p:nvSpPr>
        <p:spPr bwMode="auto">
          <a:xfrm>
            <a:off x="79708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2574" name="Text Box 44"/>
          <p:cNvSpPr txBox="1">
            <a:spLocks noChangeArrowheads="1"/>
          </p:cNvSpPr>
          <p:nvPr/>
        </p:nvSpPr>
        <p:spPr bwMode="auto">
          <a:xfrm>
            <a:off x="1962304" y="1262804"/>
            <a:ext cx="2210727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inwestowania</a:t>
            </a:r>
          </a:p>
        </p:txBody>
      </p:sp>
      <p:sp>
        <p:nvSpPr>
          <p:cNvPr id="68" name="Text Box 44"/>
          <p:cNvSpPr txBox="1">
            <a:spLocks noChangeArrowheads="1"/>
          </p:cNvSpPr>
          <p:nvPr/>
        </p:nvSpPr>
        <p:spPr bwMode="auto">
          <a:xfrm>
            <a:off x="8291798" y="1262804"/>
            <a:ext cx="1533525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zwrotu</a:t>
            </a:r>
          </a:p>
        </p:txBody>
      </p:sp>
      <p:sp>
        <p:nvSpPr>
          <p:cNvPr id="66" name="Line 8"/>
          <p:cNvSpPr>
            <a:spLocks noChangeShapeType="1"/>
          </p:cNvSpPr>
          <p:nvPr/>
        </p:nvSpPr>
        <p:spPr bwMode="auto">
          <a:xfrm>
            <a:off x="1828800" y="1663829"/>
            <a:ext cx="2289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3" name="Line 8"/>
          <p:cNvSpPr>
            <a:spLocks noChangeShapeType="1"/>
          </p:cNvSpPr>
          <p:nvPr/>
        </p:nvSpPr>
        <p:spPr bwMode="auto">
          <a:xfrm>
            <a:off x="4105275" y="1663829"/>
            <a:ext cx="38655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5" name="Line 8"/>
          <p:cNvSpPr>
            <a:spLocks noChangeShapeType="1"/>
          </p:cNvSpPr>
          <p:nvPr/>
        </p:nvSpPr>
        <p:spPr bwMode="auto">
          <a:xfrm>
            <a:off x="7971484" y="1663829"/>
            <a:ext cx="1802129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Strzałka w dół 77"/>
          <p:cNvSpPr/>
          <p:nvPr/>
        </p:nvSpPr>
        <p:spPr bwMode="auto">
          <a:xfrm rot="10800000">
            <a:off x="2916125" y="2359804"/>
            <a:ext cx="584994" cy="952583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9" name="Line 5"/>
          <p:cNvSpPr>
            <a:spLocks noChangeShapeType="1"/>
          </p:cNvSpPr>
          <p:nvPr/>
        </p:nvSpPr>
        <p:spPr bwMode="auto">
          <a:xfrm>
            <a:off x="1995377" y="3526106"/>
            <a:ext cx="8143234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pl-PL">
              <a:latin typeface="Arial" charset="0"/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9312736" y="603956"/>
            <a:ext cx="102125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7" name="Symbol zastępczy zawartości 2"/>
          <p:cNvSpPr txBox="1">
            <a:spLocks/>
          </p:cNvSpPr>
          <p:nvPr/>
        </p:nvSpPr>
        <p:spPr>
          <a:xfrm>
            <a:off x="838200" y="4789169"/>
            <a:ext cx="10515600" cy="138779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b="1" dirty="0"/>
              <a:t>Inwestycja</a:t>
            </a:r>
            <a:r>
              <a:rPr lang="pl-PL" dirty="0"/>
              <a:t> to wyrzeczenie się obecnych, pewnych korzyści na rzecz niepewnych korzyści w przyszłości.</a:t>
            </a:r>
          </a:p>
        </p:txBody>
      </p:sp>
      <p:sp>
        <p:nvSpPr>
          <p:cNvPr id="18" name="pole tekstowe 15"/>
          <p:cNvSpPr txBox="1"/>
          <p:nvPr/>
        </p:nvSpPr>
        <p:spPr>
          <a:xfrm>
            <a:off x="2805256" y="3311655"/>
            <a:ext cx="10212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9" name="Strzałka w dół 18"/>
          <p:cNvSpPr/>
          <p:nvPr/>
        </p:nvSpPr>
        <p:spPr bwMode="auto">
          <a:xfrm>
            <a:off x="8631731" y="1778368"/>
            <a:ext cx="822325" cy="1535192"/>
          </a:xfrm>
          <a:prstGeom prst="downArrow">
            <a:avLst/>
          </a:prstGeom>
          <a:pattFill prst="wdUpDiag">
            <a:fgClr>
              <a:srgbClr val="FFED89"/>
            </a:fgClr>
            <a:bgClr>
              <a:schemeClr val="bg1"/>
            </a:bgClr>
          </a:patt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68580" tIns="34290" rIns="68580" bIns="34290"/>
          <a:lstStyle>
            <a:lvl1pPr marL="257175" indent="-257175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lang="x-none" altLang="x-none" sz="1800"/>
          </a:p>
        </p:txBody>
      </p:sp>
      <p:sp>
        <p:nvSpPr>
          <p:cNvPr id="20" name="Strzałka w dół 19"/>
          <p:cNvSpPr/>
          <p:nvPr/>
        </p:nvSpPr>
        <p:spPr bwMode="auto">
          <a:xfrm>
            <a:off x="8908534" y="2587145"/>
            <a:ext cx="278985" cy="438944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68580" tIns="34290" rIns="68580" bIns="34290"/>
          <a:lstStyle>
            <a:lvl1pPr marL="257175" indent="-257175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lang="x-none" altLang="x-none" sz="1800"/>
          </a:p>
        </p:txBody>
      </p:sp>
    </p:spTree>
    <p:extLst>
      <p:ext uri="{BB962C8B-B14F-4D97-AF65-F5344CB8AC3E}">
        <p14:creationId xmlns:p14="http://schemas.microsoft.com/office/powerpoint/2010/main" val="1734010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Inwestowanie wg </a:t>
            </a:r>
            <a:r>
              <a:rPr lang="pl-PL" dirty="0" err="1" smtClean="0"/>
              <a:t>Łk</a:t>
            </a:r>
            <a:r>
              <a:rPr lang="pl-PL" dirty="0" smtClean="0"/>
              <a:t> 16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err="1" smtClean="0"/>
              <a:t>Łk</a:t>
            </a:r>
            <a:r>
              <a:rPr lang="pl-PL" dirty="0" smtClean="0"/>
              <a:t> 16:9nn</a:t>
            </a:r>
            <a:br>
              <a:rPr lang="pl-PL" dirty="0" smtClean="0"/>
            </a:br>
            <a:r>
              <a:rPr lang="pl-PL" i="1" baseline="30000" dirty="0" smtClean="0"/>
              <a:t>(9)</a:t>
            </a:r>
            <a:r>
              <a:rPr lang="pl-PL" i="1" dirty="0"/>
              <a:t> </a:t>
            </a:r>
            <a:r>
              <a:rPr lang="pl-PL" i="1" dirty="0" smtClean="0"/>
              <a:t>I </a:t>
            </a:r>
            <a:r>
              <a:rPr lang="pl-PL" i="1" dirty="0"/>
              <a:t>ja wam mówię: Czyńcie sobie przyjaciół mamoną niesprawiedliwości, aby gdy się skończy, przyjęli was do wiecznych przybytków</a:t>
            </a:r>
            <a:r>
              <a:rPr lang="pl-PL" i="1" dirty="0" smtClean="0"/>
              <a:t>. </a:t>
            </a:r>
            <a:r>
              <a:rPr lang="pl-PL" i="1" baseline="30000" dirty="0" smtClean="0"/>
              <a:t>(</a:t>
            </a:r>
            <a:r>
              <a:rPr lang="pl-PL" i="1" baseline="30000" dirty="0"/>
              <a:t>10)</a:t>
            </a:r>
            <a:r>
              <a:rPr lang="pl-PL" i="1" dirty="0"/>
              <a:t> Wierny w najmniejszym i w wielkim jest wierny; a w najmniejszym niesprawiedliwy, jest i w wielkim niesprawiedliwy</a:t>
            </a:r>
            <a:r>
              <a:rPr lang="pl-PL" i="1" dirty="0" smtClean="0"/>
              <a:t>. </a:t>
            </a:r>
            <a:r>
              <a:rPr lang="pl-PL" i="1" baseline="30000" dirty="0" smtClean="0"/>
              <a:t>(</a:t>
            </a:r>
            <a:r>
              <a:rPr lang="pl-PL" i="1" baseline="30000" dirty="0"/>
              <a:t>11)</a:t>
            </a:r>
            <a:r>
              <a:rPr lang="pl-PL" i="1" dirty="0"/>
              <a:t> Jeśli więc w niesprawiedliwej mamonie nie staliście się wierni, kto wam powierzy prawdziwą wartość</a:t>
            </a:r>
            <a:r>
              <a:rPr lang="pl-PL" i="1" dirty="0" smtClean="0"/>
              <a:t>? </a:t>
            </a:r>
            <a:r>
              <a:rPr lang="pl-PL" i="1" baseline="30000" dirty="0" smtClean="0"/>
              <a:t>(</a:t>
            </a:r>
            <a:r>
              <a:rPr lang="pl-PL" i="1" baseline="30000" dirty="0"/>
              <a:t>12)</a:t>
            </a:r>
            <a:r>
              <a:rPr lang="pl-PL" i="1" dirty="0"/>
              <a:t> A jeśli w tym, co cudze nie staliście się wierni, kto wam da wasze własne</a:t>
            </a:r>
            <a:r>
              <a:rPr lang="pl-PL" i="1" dirty="0" smtClean="0"/>
              <a:t>?</a:t>
            </a:r>
          </a:p>
          <a:p>
            <a:endParaRPr lang="pl-PL" dirty="0"/>
          </a:p>
          <a:p>
            <a:r>
              <a:rPr lang="pl-PL" dirty="0" smtClean="0"/>
              <a:t>Wnioski:</a:t>
            </a:r>
          </a:p>
          <a:p>
            <a:pPr lvl="1"/>
            <a:r>
              <a:rPr lang="pl-PL" dirty="0" smtClean="0"/>
              <a:t>Używaj kasy tak aby twoi przyjaciele mieli (gdy się skończy) wieczne przybytki i mogli mnie w nich przyjąć.</a:t>
            </a:r>
          </a:p>
          <a:p>
            <a:pPr lvl="1"/>
            <a:r>
              <a:rPr lang="pl-PL" dirty="0" smtClean="0"/>
              <a:t>Bądź wierny zarządzaniu cudzym aby ktoś dał ci to co twoje własne (dziedzictwo?)</a:t>
            </a:r>
          </a:p>
        </p:txBody>
      </p:sp>
    </p:spTree>
    <p:extLst>
      <p:ext uri="{BB962C8B-B14F-4D97-AF65-F5344CB8AC3E}">
        <p14:creationId xmlns:p14="http://schemas.microsoft.com/office/powerpoint/2010/main" val="139392293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8253098" y="3051548"/>
            <a:ext cx="2029140" cy="916407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/>
              <a:t>Problem #1 – czy będę zdolny odebrać?</a:t>
            </a:r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88080" y="4068763"/>
            <a:ext cx="2362200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2766060" y="3051548"/>
            <a:ext cx="3676016" cy="914662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909060" y="2195513"/>
            <a:ext cx="253777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738689" y="3805238"/>
            <a:ext cx="7604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46838" y="2195513"/>
            <a:ext cx="341314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910389" y="2195513"/>
            <a:ext cx="126523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5639770" y="4057649"/>
            <a:ext cx="937244" cy="27844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44450">
            <a:solidFill>
              <a:srgbClr val="0066FF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7" name="Line 10"/>
          <p:cNvSpPr>
            <a:spLocks noChangeShapeType="1"/>
          </p:cNvSpPr>
          <p:nvPr/>
        </p:nvSpPr>
        <p:spPr bwMode="auto">
          <a:xfrm rot="16200000">
            <a:off x="6045994" y="3517107"/>
            <a:ext cx="1096963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2636838" y="1609726"/>
            <a:ext cx="403860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149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751954" y="1332788"/>
            <a:ext cx="1382713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końca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6262888" y="4336163"/>
            <a:ext cx="3459162" cy="314325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5" y="4097338"/>
            <a:ext cx="288927" cy="238758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>
            <a:off x="4218940" y="3816352"/>
            <a:ext cx="360364" cy="249236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6096000" y="409733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48100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39932"/>
            <a:ext cx="1420812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969126" y="2279318"/>
            <a:ext cx="464787" cy="47350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pl-PL" b="1" dirty="0">
                <a:latin typeface="Arial" charset="0"/>
                <a:ea typeface="Arial" charset="0"/>
              </a:rPr>
              <a:t>B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10038732" y="3798604"/>
            <a:ext cx="464787" cy="47350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pl-PL" b="1" dirty="0">
                <a:latin typeface="Arial" charset="0"/>
                <a:ea typeface="Arial" charset="0"/>
              </a:rPr>
              <a:t>S</a:t>
            </a:r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10017125" y="1609725"/>
            <a:ext cx="149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4" name="Strzałka w dół 43"/>
          <p:cNvSpPr/>
          <p:nvPr/>
        </p:nvSpPr>
        <p:spPr bwMode="auto">
          <a:xfrm rot="10800000">
            <a:off x="4766868" y="2643952"/>
            <a:ext cx="584994" cy="952583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" name="Łącznik prosty ze strzałką 3"/>
          <p:cNvCxnSpPr/>
          <p:nvPr/>
        </p:nvCxnSpPr>
        <p:spPr>
          <a:xfrm flipV="1">
            <a:off x="4538663" y="4268788"/>
            <a:ext cx="0" cy="1844672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 flipV="1">
            <a:off x="10017125" y="4336096"/>
            <a:ext cx="0" cy="1844672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Tekstowe 2"/>
          <p:cNvSpPr txBox="1"/>
          <p:nvPr/>
        </p:nvSpPr>
        <p:spPr>
          <a:xfrm>
            <a:off x="2303512" y="5772146"/>
            <a:ext cx="25618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C00000"/>
                </a:solidFill>
              </a:rPr>
              <a:t>Jakie decyzję podejmuję dziś?</a:t>
            </a:r>
          </a:p>
        </p:txBody>
      </p:sp>
      <p:sp>
        <p:nvSpPr>
          <p:cNvPr id="46" name="PoleTekstowe 45"/>
          <p:cNvSpPr txBox="1"/>
          <p:nvPr/>
        </p:nvSpPr>
        <p:spPr>
          <a:xfrm>
            <a:off x="8321085" y="5714993"/>
            <a:ext cx="376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solidFill>
                  <a:srgbClr val="C00000"/>
                </a:solidFill>
              </a:rPr>
              <a:t>Czy </a:t>
            </a:r>
            <a:r>
              <a:rPr lang="pl-PL" sz="2800">
                <a:solidFill>
                  <a:srgbClr val="C00000"/>
                </a:solidFill>
              </a:rPr>
              <a:t>moje </a:t>
            </a:r>
            <a:br>
              <a:rPr lang="pl-PL" sz="2800">
                <a:solidFill>
                  <a:srgbClr val="C00000"/>
                </a:solidFill>
              </a:rPr>
            </a:br>
            <a:r>
              <a:rPr lang="pl-PL" sz="2800">
                <a:solidFill>
                  <a:srgbClr val="C00000"/>
                </a:solidFill>
              </a:rPr>
              <a:t>grzechy będą osądzone?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>
            <a:off x="8199438" y="3643313"/>
            <a:ext cx="27590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8351839" y="3795713"/>
            <a:ext cx="243640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0" name="Prostokąt zaokrąglony 42"/>
          <p:cNvSpPr/>
          <p:nvPr/>
        </p:nvSpPr>
        <p:spPr bwMode="auto">
          <a:xfrm>
            <a:off x="5948050" y="1892300"/>
            <a:ext cx="2616200" cy="30861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01600" cap="flat" cmpd="tri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</a:pPr>
            <a:r>
              <a:rPr lang="pl-PL" b="1" dirty="0">
                <a:latin typeface="Arial" charset="0"/>
                <a:ea typeface="Arial" charset="0"/>
              </a:rPr>
              <a:t>Koniec świata?</a:t>
            </a:r>
            <a:endParaRPr lang="pl-PL" sz="3200" b="1" dirty="0">
              <a:latin typeface="Arial" charset="0"/>
              <a:ea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50000"/>
              </a:spcBef>
            </a:pPr>
            <a:r>
              <a:rPr lang="pl-PL" sz="3200" b="1" dirty="0">
                <a:latin typeface="Arial" charset="0"/>
                <a:ea typeface="Arial" charset="0"/>
              </a:rPr>
              <a:t>Koniec </a:t>
            </a:r>
            <a:br>
              <a:rPr lang="pl-PL" sz="3200" b="1" dirty="0">
                <a:latin typeface="Arial" charset="0"/>
                <a:ea typeface="Arial" charset="0"/>
              </a:rPr>
            </a:br>
            <a:r>
              <a:rPr lang="pl-PL" sz="3200" b="1" dirty="0">
                <a:latin typeface="Arial" charset="0"/>
                <a:ea typeface="Arial" charset="0"/>
              </a:rPr>
              <a:t>tego systemu rzeczy</a:t>
            </a:r>
            <a:endParaRPr kumimoji="1" lang="pl-PL" sz="3200" b="1" i="1" dirty="0">
              <a:latin typeface="Arial" charset="0"/>
              <a:ea typeface="Arial" charset="0"/>
            </a:endParaRPr>
          </a:p>
        </p:txBody>
      </p:sp>
      <p:sp>
        <p:nvSpPr>
          <p:cNvPr id="49" name="Strzałka w dół 48"/>
          <p:cNvSpPr/>
          <p:nvPr/>
        </p:nvSpPr>
        <p:spPr bwMode="auto">
          <a:xfrm>
            <a:off x="8752359" y="2186160"/>
            <a:ext cx="587355" cy="1126229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9249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1930400" y="3338513"/>
            <a:ext cx="8204200" cy="900112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AutoShape 2"/>
          <p:cNvSpPr>
            <a:spLocks noChangeArrowheads="1"/>
          </p:cNvSpPr>
          <p:nvPr/>
        </p:nvSpPr>
        <p:spPr bwMode="auto">
          <a:xfrm>
            <a:off x="8253098" y="3051548"/>
            <a:ext cx="2029140" cy="916407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Królestwo Mesjasza</a:t>
            </a:r>
          </a:p>
        </p:txBody>
      </p:sp>
      <p:sp>
        <p:nvSpPr>
          <p:cNvPr id="22561" name="Tytuł 3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8757" cy="1325563"/>
          </a:xfrm>
        </p:spPr>
        <p:txBody>
          <a:bodyPr/>
          <a:lstStyle/>
          <a:p>
            <a:r>
              <a:rPr lang="pl-PL" altLang="pl-PL" dirty="0"/>
              <a:t>Problem </a:t>
            </a:r>
            <a:r>
              <a:rPr lang="pl-PL" altLang="pl-PL" dirty="0" smtClean="0"/>
              <a:t>#2 </a:t>
            </a:r>
            <a:r>
              <a:rPr lang="pl-PL" altLang="pl-PL" dirty="0"/>
              <a:t>– czy </a:t>
            </a:r>
            <a:r>
              <a:rPr lang="pl-PL" altLang="pl-PL" dirty="0" smtClean="0"/>
              <a:t>to co </a:t>
            </a:r>
            <a:r>
              <a:rPr lang="pl-PL" altLang="pl-PL" dirty="0" err="1" smtClean="0"/>
              <a:t>dostnę</a:t>
            </a:r>
            <a:r>
              <a:rPr lang="pl-PL" altLang="pl-PL" dirty="0" smtClean="0"/>
              <a:t> będzie coś warte?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688080" y="4068763"/>
            <a:ext cx="2362200" cy="0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4" name="AutoShape 2"/>
          <p:cNvSpPr>
            <a:spLocks noChangeArrowheads="1"/>
          </p:cNvSpPr>
          <p:nvPr/>
        </p:nvSpPr>
        <p:spPr bwMode="auto">
          <a:xfrm>
            <a:off x="2766060" y="3051548"/>
            <a:ext cx="3676016" cy="914662"/>
          </a:xfrm>
          <a:prstGeom prst="roundRect">
            <a:avLst>
              <a:gd name="adj" fmla="val 16667"/>
            </a:avLst>
          </a:prstGeom>
          <a:solidFill>
            <a:srgbClr val="DDF2FF"/>
          </a:solidFill>
          <a:ln>
            <a:solidFill>
              <a:srgbClr val="0070C0"/>
            </a:solidFill>
          </a:ln>
          <a:extLst/>
        </p:spPr>
        <p:txBody>
          <a:bodyPr wrap="none"/>
          <a:lstStyle/>
          <a:p>
            <a:pPr algn="ctr">
              <a:spcBef>
                <a:spcPct val="50000"/>
              </a:spcBef>
            </a:pPr>
            <a:r>
              <a:rPr lang="pl-PL" altLang="pl-PL" sz="1600" i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Kościół</a:t>
            </a:r>
          </a:p>
        </p:txBody>
      </p:sp>
      <p:sp>
        <p:nvSpPr>
          <p:cNvPr id="56" name="Line 4"/>
          <p:cNvSpPr>
            <a:spLocks noChangeShapeType="1"/>
          </p:cNvSpPr>
          <p:nvPr/>
        </p:nvSpPr>
        <p:spPr bwMode="auto">
          <a:xfrm>
            <a:off x="3909060" y="2195513"/>
            <a:ext cx="253777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9" name="Line 5"/>
          <p:cNvSpPr>
            <a:spLocks noChangeShapeType="1"/>
          </p:cNvSpPr>
          <p:nvPr/>
        </p:nvSpPr>
        <p:spPr bwMode="auto">
          <a:xfrm>
            <a:off x="4738689" y="3805238"/>
            <a:ext cx="760412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0" name="Line 7"/>
          <p:cNvSpPr>
            <a:spLocks noChangeShapeType="1"/>
          </p:cNvSpPr>
          <p:nvPr/>
        </p:nvSpPr>
        <p:spPr bwMode="auto">
          <a:xfrm>
            <a:off x="6543676" y="2043113"/>
            <a:ext cx="180816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1" name="Freeform 8"/>
          <p:cNvSpPr>
            <a:spLocks/>
          </p:cNvSpPr>
          <p:nvPr/>
        </p:nvSpPr>
        <p:spPr bwMode="auto">
          <a:xfrm>
            <a:off x="6446838" y="2195513"/>
            <a:ext cx="341314" cy="773112"/>
          </a:xfrm>
          <a:custGeom>
            <a:avLst/>
            <a:gdLst>
              <a:gd name="T0" fmla="*/ 0 w 295"/>
              <a:gd name="T1" fmla="*/ 2147483646 h 672"/>
              <a:gd name="T2" fmla="*/ 2147483646 w 295"/>
              <a:gd name="T3" fmla="*/ 2147483646 h 672"/>
              <a:gd name="T4" fmla="*/ 2147483646 w 295"/>
              <a:gd name="T5" fmla="*/ 2147483646 h 672"/>
              <a:gd name="T6" fmla="*/ 2147483646 w 295"/>
              <a:gd name="T7" fmla="*/ 0 h 672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95" h="672">
                <a:moveTo>
                  <a:pt x="0" y="2"/>
                </a:moveTo>
                <a:lnTo>
                  <a:pt x="4" y="526"/>
                </a:lnTo>
                <a:cubicBezTo>
                  <a:pt x="64" y="672"/>
                  <a:pt x="229" y="672"/>
                  <a:pt x="294" y="526"/>
                </a:cubicBezTo>
                <a:lnTo>
                  <a:pt x="295" y="0"/>
                </a:lnTo>
              </a:path>
            </a:pathLst>
          </a:custGeom>
          <a:noFill/>
          <a:ln w="57150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77" name="Line 14"/>
          <p:cNvSpPr>
            <a:spLocks noChangeShapeType="1"/>
          </p:cNvSpPr>
          <p:nvPr/>
        </p:nvSpPr>
        <p:spPr bwMode="auto">
          <a:xfrm rot="5400000" flipV="1">
            <a:off x="7454106" y="2905919"/>
            <a:ext cx="144303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6910389" y="2195513"/>
            <a:ext cx="126523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rot="5400000" flipV="1">
            <a:off x="7475538" y="2919413"/>
            <a:ext cx="1752600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non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5" name="Freeform 31"/>
          <p:cNvSpPr>
            <a:spLocks/>
          </p:cNvSpPr>
          <p:nvPr/>
        </p:nvSpPr>
        <p:spPr bwMode="auto">
          <a:xfrm flipV="1">
            <a:off x="5639770" y="4057649"/>
            <a:ext cx="937244" cy="278447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692"/>
              <a:gd name="connsiteY0" fmla="*/ 0 h 75744"/>
              <a:gd name="connsiteX1" fmla="*/ 17692 w 17692"/>
              <a:gd name="connsiteY1" fmla="*/ 75744 h 75744"/>
              <a:gd name="connsiteX0" fmla="*/ 0 w 17983"/>
              <a:gd name="connsiteY0" fmla="*/ 0 h 92095"/>
              <a:gd name="connsiteX1" fmla="*/ 17983 w 17983"/>
              <a:gd name="connsiteY1" fmla="*/ 92095 h 92095"/>
              <a:gd name="connsiteX0" fmla="*/ 0 w 17983"/>
              <a:gd name="connsiteY0" fmla="*/ 0 h 92095"/>
              <a:gd name="connsiteX1" fmla="*/ 17983 w 17983"/>
              <a:gd name="connsiteY1" fmla="*/ 92095 h 92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983" h="92095">
                <a:moveTo>
                  <a:pt x="0" y="0"/>
                </a:moveTo>
                <a:cubicBezTo>
                  <a:pt x="717" y="50375"/>
                  <a:pt x="18131" y="-17727"/>
                  <a:pt x="17983" y="92095"/>
                </a:cubicBezTo>
              </a:path>
            </a:pathLst>
          </a:custGeom>
          <a:noFill/>
          <a:ln w="44450">
            <a:solidFill>
              <a:srgbClr val="0066FF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6" name="Line 10"/>
          <p:cNvSpPr>
            <a:spLocks noChangeShapeType="1"/>
          </p:cNvSpPr>
          <p:nvPr/>
        </p:nvSpPr>
        <p:spPr bwMode="auto">
          <a:xfrm rot="16200000" flipV="1">
            <a:off x="6156326" y="2533651"/>
            <a:ext cx="849312" cy="20637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 dirty="0">
              <a:latin typeface="Arial" charset="0"/>
            </a:endParaRPr>
          </a:p>
        </p:txBody>
      </p:sp>
      <p:sp>
        <p:nvSpPr>
          <p:cNvPr id="97" name="Line 10"/>
          <p:cNvSpPr>
            <a:spLocks noChangeShapeType="1"/>
          </p:cNvSpPr>
          <p:nvPr/>
        </p:nvSpPr>
        <p:spPr bwMode="auto">
          <a:xfrm rot="16200000">
            <a:off x="6045994" y="3517107"/>
            <a:ext cx="1096963" cy="0"/>
          </a:xfrm>
          <a:prstGeom prst="line">
            <a:avLst/>
          </a:prstGeom>
          <a:noFill/>
          <a:ln w="57150">
            <a:solidFill>
              <a:srgbClr val="0066FF"/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99" name="Line 3"/>
          <p:cNvSpPr>
            <a:spLocks noChangeShapeType="1"/>
          </p:cNvSpPr>
          <p:nvPr/>
        </p:nvSpPr>
        <p:spPr bwMode="auto">
          <a:xfrm>
            <a:off x="2636838" y="1609726"/>
            <a:ext cx="4038601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0" name="Text Box 4"/>
          <p:cNvSpPr txBox="1">
            <a:spLocks noChangeArrowheads="1"/>
          </p:cNvSpPr>
          <p:nvPr/>
        </p:nvSpPr>
        <p:spPr bwMode="auto">
          <a:xfrm>
            <a:off x="4491038" y="1333500"/>
            <a:ext cx="17526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/>
              <a:t>Czas Kościoła</a:t>
            </a:r>
          </a:p>
        </p:txBody>
      </p:sp>
      <p:sp>
        <p:nvSpPr>
          <p:cNvPr id="102" name="Line 6"/>
          <p:cNvSpPr>
            <a:spLocks noChangeShapeType="1"/>
          </p:cNvSpPr>
          <p:nvPr/>
        </p:nvSpPr>
        <p:spPr bwMode="auto">
          <a:xfrm>
            <a:off x="66754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4" name="Line 8"/>
          <p:cNvSpPr>
            <a:spLocks noChangeShapeType="1"/>
          </p:cNvSpPr>
          <p:nvPr/>
        </p:nvSpPr>
        <p:spPr bwMode="auto">
          <a:xfrm>
            <a:off x="6675438" y="1609725"/>
            <a:ext cx="1828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5" name="Line 9"/>
          <p:cNvSpPr>
            <a:spLocks noChangeShapeType="1"/>
          </p:cNvSpPr>
          <p:nvPr/>
        </p:nvSpPr>
        <p:spPr bwMode="auto">
          <a:xfrm>
            <a:off x="8504238" y="11985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6" name="Line 10"/>
          <p:cNvSpPr>
            <a:spLocks noChangeShapeType="1"/>
          </p:cNvSpPr>
          <p:nvPr/>
        </p:nvSpPr>
        <p:spPr bwMode="auto">
          <a:xfrm>
            <a:off x="8518525" y="1609725"/>
            <a:ext cx="149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07" name="Text Box 44"/>
          <p:cNvSpPr txBox="1">
            <a:spLocks noChangeArrowheads="1"/>
          </p:cNvSpPr>
          <p:nvPr/>
        </p:nvSpPr>
        <p:spPr bwMode="auto">
          <a:xfrm>
            <a:off x="6751954" y="1332788"/>
            <a:ext cx="1382713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Czas końca</a:t>
            </a:r>
          </a:p>
        </p:txBody>
      </p:sp>
      <p:sp>
        <p:nvSpPr>
          <p:cNvPr id="109" name="Text Box 44"/>
          <p:cNvSpPr txBox="1">
            <a:spLocks noChangeArrowheads="1"/>
          </p:cNvSpPr>
          <p:nvPr/>
        </p:nvSpPr>
        <p:spPr bwMode="auto">
          <a:xfrm>
            <a:off x="8626475" y="1333500"/>
            <a:ext cx="11366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Królestwo</a:t>
            </a:r>
          </a:p>
        </p:txBody>
      </p:sp>
      <p:sp>
        <p:nvSpPr>
          <p:cNvPr id="110" name="Freeform 31"/>
          <p:cNvSpPr>
            <a:spLocks/>
          </p:cNvSpPr>
          <p:nvPr/>
        </p:nvSpPr>
        <p:spPr bwMode="auto">
          <a:xfrm flipV="1">
            <a:off x="6262888" y="4336163"/>
            <a:ext cx="3459162" cy="314325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  <a:gd name="connsiteX0" fmla="*/ 0 w 17615"/>
              <a:gd name="connsiteY0" fmla="*/ 1107 h 1129"/>
              <a:gd name="connsiteX1" fmla="*/ 17615 w 17615"/>
              <a:gd name="connsiteY1" fmla="*/ 23 h 1129"/>
              <a:gd name="connsiteX0" fmla="*/ 0 w 15603"/>
              <a:gd name="connsiteY0" fmla="*/ 6287 h 39205"/>
              <a:gd name="connsiteX1" fmla="*/ 15603 w 15603"/>
              <a:gd name="connsiteY1" fmla="*/ 32919 h 39205"/>
              <a:gd name="connsiteX0" fmla="*/ 0 w 15603"/>
              <a:gd name="connsiteY0" fmla="*/ 17108 h 43740"/>
              <a:gd name="connsiteX1" fmla="*/ 15603 w 15603"/>
              <a:gd name="connsiteY1" fmla="*/ 43740 h 43740"/>
              <a:gd name="connsiteX0" fmla="*/ 0 w 15603"/>
              <a:gd name="connsiteY0" fmla="*/ 0 h 26632"/>
              <a:gd name="connsiteX1" fmla="*/ 15603 w 15603"/>
              <a:gd name="connsiteY1" fmla="*/ 26632 h 26632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10628 h 59557"/>
              <a:gd name="connsiteX1" fmla="*/ 17555 w 17555"/>
              <a:gd name="connsiteY1" fmla="*/ 59557 h 59557"/>
              <a:gd name="connsiteX0" fmla="*/ 0 w 17555"/>
              <a:gd name="connsiteY0" fmla="*/ 0 h 48929"/>
              <a:gd name="connsiteX1" fmla="*/ 17555 w 17555"/>
              <a:gd name="connsiteY1" fmla="*/ 48929 h 48929"/>
              <a:gd name="connsiteX0" fmla="*/ 0 w 17555"/>
              <a:gd name="connsiteY0" fmla="*/ 0 h 62864"/>
              <a:gd name="connsiteX1" fmla="*/ 17555 w 17555"/>
              <a:gd name="connsiteY1" fmla="*/ 62864 h 62864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17786"/>
              <a:gd name="connsiteY0" fmla="*/ 0 h 95380"/>
              <a:gd name="connsiteX1" fmla="*/ 17786 w 17786"/>
              <a:gd name="connsiteY1" fmla="*/ 95380 h 95380"/>
              <a:gd name="connsiteX0" fmla="*/ 0 w 32239"/>
              <a:gd name="connsiteY0" fmla="*/ 0 h 83154"/>
              <a:gd name="connsiteX1" fmla="*/ 32239 w 32239"/>
              <a:gd name="connsiteY1" fmla="*/ 83154 h 831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2239" h="83154">
                <a:moveTo>
                  <a:pt x="0" y="0"/>
                </a:moveTo>
                <a:cubicBezTo>
                  <a:pt x="717" y="50375"/>
                  <a:pt x="28186" y="-53624"/>
                  <a:pt x="32239" y="83154"/>
                </a:cubicBezTo>
              </a:path>
            </a:pathLst>
          </a:custGeom>
          <a:noFill/>
          <a:ln w="38100">
            <a:solidFill>
              <a:schemeClr val="accent6">
                <a:lumMod val="75000"/>
              </a:schemeClr>
            </a:solidFill>
            <a:prstDash val="sysDash"/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1" name="Line 6"/>
          <p:cNvSpPr>
            <a:spLocks noChangeShapeType="1"/>
          </p:cNvSpPr>
          <p:nvPr/>
        </p:nvSpPr>
        <p:spPr bwMode="auto">
          <a:xfrm flipV="1">
            <a:off x="9763125" y="4097338"/>
            <a:ext cx="288927" cy="238758"/>
          </a:xfrm>
          <a:prstGeom prst="line">
            <a:avLst/>
          </a:prstGeom>
          <a:noFill/>
          <a:ln w="57150">
            <a:solidFill>
              <a:schemeClr val="accent6">
                <a:lumMod val="75000"/>
              </a:schemeClr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2" name="Freeform 31"/>
          <p:cNvSpPr>
            <a:spLocks/>
          </p:cNvSpPr>
          <p:nvPr/>
        </p:nvSpPr>
        <p:spPr bwMode="auto">
          <a:xfrm>
            <a:off x="4218940" y="3816352"/>
            <a:ext cx="360364" cy="249236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4" name="Freeform 31"/>
          <p:cNvSpPr>
            <a:spLocks/>
          </p:cNvSpPr>
          <p:nvPr/>
        </p:nvSpPr>
        <p:spPr bwMode="auto">
          <a:xfrm flipV="1">
            <a:off x="6096000" y="4097339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18" name="Freeform 31"/>
          <p:cNvSpPr>
            <a:spLocks/>
          </p:cNvSpPr>
          <p:nvPr/>
        </p:nvSpPr>
        <p:spPr bwMode="auto">
          <a:xfrm flipV="1">
            <a:off x="5499101" y="3848100"/>
            <a:ext cx="119063" cy="420688"/>
          </a:xfrm>
          <a:custGeom>
            <a:avLst/>
            <a:gdLst>
              <a:gd name="T0" fmla="*/ 0 w 6"/>
              <a:gd name="T1" fmla="*/ 1080 h 1080"/>
              <a:gd name="T2" fmla="*/ 6 w 6"/>
              <a:gd name="T3" fmla="*/ 0 h 108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" h="1080">
                <a:moveTo>
                  <a:pt x="0" y="1080"/>
                </a:moveTo>
                <a:lnTo>
                  <a:pt x="6" y="0"/>
                </a:lnTo>
              </a:path>
            </a:pathLst>
          </a:cu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0" name="Line 9"/>
          <p:cNvSpPr>
            <a:spLocks noChangeShapeType="1"/>
          </p:cNvSpPr>
          <p:nvPr/>
        </p:nvSpPr>
        <p:spPr bwMode="auto">
          <a:xfrm>
            <a:off x="10017125" y="1147764"/>
            <a:ext cx="0" cy="1036637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121" name="Text Box 44"/>
          <p:cNvSpPr txBox="1">
            <a:spLocks noChangeArrowheads="1"/>
          </p:cNvSpPr>
          <p:nvPr/>
        </p:nvSpPr>
        <p:spPr bwMode="auto">
          <a:xfrm>
            <a:off x="10017125" y="1339932"/>
            <a:ext cx="1420812" cy="318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36000" tIns="36000" rIns="36000" bIns="36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/>
              <a:t>Nowe rzeczy</a:t>
            </a:r>
          </a:p>
        </p:txBody>
      </p:sp>
      <p:sp>
        <p:nvSpPr>
          <p:cNvPr id="2" name="Romb 1"/>
          <p:cNvSpPr/>
          <p:nvPr/>
        </p:nvSpPr>
        <p:spPr bwMode="auto">
          <a:xfrm>
            <a:off x="6969126" y="2279318"/>
            <a:ext cx="464787" cy="47350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pl-PL" b="1" dirty="0">
                <a:latin typeface="Arial" charset="0"/>
                <a:ea typeface="Arial" charset="0"/>
              </a:rPr>
              <a:t>B</a:t>
            </a:r>
          </a:p>
        </p:txBody>
      </p:sp>
      <p:sp>
        <p:nvSpPr>
          <p:cNvPr id="67" name="Romb 66"/>
          <p:cNvSpPr/>
          <p:nvPr/>
        </p:nvSpPr>
        <p:spPr bwMode="auto">
          <a:xfrm>
            <a:off x="10038732" y="3798604"/>
            <a:ext cx="464787" cy="47350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0" tIns="45720" rIns="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</a:pPr>
            <a:r>
              <a:rPr lang="pl-PL" b="1" dirty="0">
                <a:latin typeface="Arial" charset="0"/>
                <a:ea typeface="Arial" charset="0"/>
              </a:rPr>
              <a:t>S</a:t>
            </a:r>
          </a:p>
        </p:txBody>
      </p:sp>
      <p:sp>
        <p:nvSpPr>
          <p:cNvPr id="41" name="Line 10"/>
          <p:cNvSpPr>
            <a:spLocks noChangeShapeType="1"/>
          </p:cNvSpPr>
          <p:nvPr/>
        </p:nvSpPr>
        <p:spPr bwMode="auto">
          <a:xfrm>
            <a:off x="10017125" y="1609725"/>
            <a:ext cx="149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4" name="Strzałka w dół 43"/>
          <p:cNvSpPr/>
          <p:nvPr/>
        </p:nvSpPr>
        <p:spPr bwMode="auto">
          <a:xfrm rot="10800000">
            <a:off x="4766868" y="2643952"/>
            <a:ext cx="584994" cy="952583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</a:pPr>
            <a:endParaRPr kumimoji="1" lang="pl-PL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4" name="Łącznik prosty ze strzałką 3"/>
          <p:cNvCxnSpPr/>
          <p:nvPr/>
        </p:nvCxnSpPr>
        <p:spPr>
          <a:xfrm flipV="1">
            <a:off x="4538663" y="4268788"/>
            <a:ext cx="0" cy="1844672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Łącznik prosty ze strzałką 44"/>
          <p:cNvCxnSpPr/>
          <p:nvPr/>
        </p:nvCxnSpPr>
        <p:spPr>
          <a:xfrm flipV="1">
            <a:off x="10017125" y="4336096"/>
            <a:ext cx="0" cy="1844672"/>
          </a:xfrm>
          <a:prstGeom prst="straightConnector1">
            <a:avLst/>
          </a:prstGeom>
          <a:ln w="203200">
            <a:solidFill>
              <a:srgbClr val="FF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oleTekstowe 2"/>
          <p:cNvSpPr txBox="1"/>
          <p:nvPr/>
        </p:nvSpPr>
        <p:spPr>
          <a:xfrm>
            <a:off x="2303512" y="5772146"/>
            <a:ext cx="2851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C00000"/>
                </a:solidFill>
              </a:rPr>
              <a:t>W co dziś inwestuję? 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46" name="PoleTekstowe 45"/>
          <p:cNvSpPr txBox="1"/>
          <p:nvPr/>
        </p:nvSpPr>
        <p:spPr>
          <a:xfrm>
            <a:off x="7525953" y="5807758"/>
            <a:ext cx="376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smtClean="0">
                <a:solidFill>
                  <a:srgbClr val="C00000"/>
                </a:solidFill>
              </a:rPr>
              <a:t>Co przetrwa do wieczności?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>
            <a:off x="8199438" y="3643313"/>
            <a:ext cx="2759075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8351839" y="3795713"/>
            <a:ext cx="2436403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sm" len="sm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50" name="Prostokąt zaokrąglony 42"/>
          <p:cNvSpPr/>
          <p:nvPr/>
        </p:nvSpPr>
        <p:spPr bwMode="auto">
          <a:xfrm>
            <a:off x="5948050" y="1892300"/>
            <a:ext cx="2616200" cy="3086100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101600" cap="flat" cmpd="tri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</a:pPr>
            <a:r>
              <a:rPr lang="pl-PL" b="1" dirty="0">
                <a:latin typeface="Arial" charset="0"/>
                <a:ea typeface="Arial" charset="0"/>
              </a:rPr>
              <a:t>Koniec świata?</a:t>
            </a:r>
            <a:endParaRPr lang="pl-PL" sz="3200" b="1" dirty="0">
              <a:latin typeface="Arial" charset="0"/>
              <a:ea typeface="Arial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50000"/>
              </a:spcBef>
            </a:pPr>
            <a:r>
              <a:rPr lang="pl-PL" sz="3200" b="1" dirty="0">
                <a:latin typeface="Arial" charset="0"/>
                <a:ea typeface="Arial" charset="0"/>
              </a:rPr>
              <a:t>Koniec </a:t>
            </a:r>
            <a:br>
              <a:rPr lang="pl-PL" sz="3200" b="1" dirty="0">
                <a:latin typeface="Arial" charset="0"/>
                <a:ea typeface="Arial" charset="0"/>
              </a:rPr>
            </a:br>
            <a:r>
              <a:rPr lang="pl-PL" sz="3200" b="1" dirty="0">
                <a:latin typeface="Arial" charset="0"/>
                <a:ea typeface="Arial" charset="0"/>
              </a:rPr>
              <a:t>tego systemu rzeczy</a:t>
            </a:r>
            <a:endParaRPr kumimoji="1" lang="pl-PL" sz="3200" b="1" i="1" dirty="0">
              <a:latin typeface="Arial" charset="0"/>
              <a:ea typeface="Arial" charset="0"/>
            </a:endParaRPr>
          </a:p>
        </p:txBody>
      </p:sp>
      <p:sp>
        <p:nvSpPr>
          <p:cNvPr id="53" name="Strzałka w dół 52"/>
          <p:cNvSpPr/>
          <p:nvPr/>
        </p:nvSpPr>
        <p:spPr bwMode="auto">
          <a:xfrm>
            <a:off x="8631731" y="1778368"/>
            <a:ext cx="822325" cy="1535192"/>
          </a:xfrm>
          <a:prstGeom prst="downArrow">
            <a:avLst/>
          </a:prstGeom>
          <a:pattFill prst="wdUpDiag">
            <a:fgClr>
              <a:srgbClr val="FFED89"/>
            </a:fgClr>
            <a:bgClr>
              <a:schemeClr val="bg1"/>
            </a:bgClr>
          </a:patt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68580" tIns="34290" rIns="68580" bIns="34290"/>
          <a:lstStyle>
            <a:lvl1pPr marL="257175" indent="-257175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lang="x-none" altLang="x-none" sz="1800"/>
          </a:p>
        </p:txBody>
      </p:sp>
      <p:sp>
        <p:nvSpPr>
          <p:cNvPr id="55" name="Strzałka w dół 54"/>
          <p:cNvSpPr/>
          <p:nvPr/>
        </p:nvSpPr>
        <p:spPr bwMode="auto">
          <a:xfrm>
            <a:off x="8908534" y="2587145"/>
            <a:ext cx="278985" cy="438944"/>
          </a:xfrm>
          <a:prstGeom prst="downArrow">
            <a:avLst/>
          </a:prstGeom>
          <a:solidFill>
            <a:srgbClr val="FFED89"/>
          </a:solidFill>
          <a:ln w="28575" cap="flat" cmpd="sng" algn="ctr">
            <a:solidFill>
              <a:srgbClr val="BF95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68580" tIns="34290" rIns="68580" bIns="34290"/>
          <a:lstStyle>
            <a:lvl1pPr marL="257175" indent="-257175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  <a:buClrTx/>
              <a:buFontTx/>
              <a:buNone/>
            </a:pPr>
            <a:endParaRPr lang="x-none" altLang="x-none" sz="1800"/>
          </a:p>
        </p:txBody>
      </p:sp>
    </p:spTree>
    <p:extLst>
      <p:ext uri="{BB962C8B-B14F-4D97-AF65-F5344CB8AC3E}">
        <p14:creationId xmlns:p14="http://schemas.microsoft.com/office/powerpoint/2010/main" val="6278738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Zadanie określone w 1P3:15n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2291025"/>
            <a:ext cx="10515600" cy="3885938"/>
          </a:xfrm>
        </p:spPr>
        <p:txBody>
          <a:bodyPr/>
          <a:lstStyle/>
          <a:p>
            <a:pPr marL="0" indent="0">
              <a:buNone/>
            </a:pPr>
            <a:r>
              <a:rPr lang="pl-PL" i="1" u="sng" dirty="0"/>
              <a:t>Pana Boga uświęcajcie w swoich sercach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	i </a:t>
            </a:r>
            <a:r>
              <a:rPr lang="pl-PL" i="1" u="sng" dirty="0"/>
              <a:t>bądźcie zawsze gotowi do obrony</a:t>
            </a:r>
            <a:r>
              <a:rPr lang="pl-PL" i="1" dirty="0"/>
              <a:t> (</a:t>
            </a:r>
            <a:r>
              <a:rPr lang="pl-PL" i="1" dirty="0" smtClean="0"/>
              <a:t>απ</a:t>
            </a:r>
            <a:r>
              <a:rPr lang="pl-PL" i="1" dirty="0" err="1" smtClean="0"/>
              <a:t>ολογι</a:t>
            </a:r>
            <a:r>
              <a:rPr lang="pl-PL" i="1" dirty="0" smtClean="0"/>
              <a:t>α</a:t>
            </a:r>
            <a:r>
              <a:rPr lang="pl-PL" i="1" dirty="0" err="1" smtClean="0"/>
              <a:t>ν</a:t>
            </a:r>
            <a:r>
              <a:rPr lang="pl-PL" i="1" dirty="0" smtClean="0"/>
              <a:t> - </a:t>
            </a:r>
            <a:r>
              <a:rPr lang="pl-PL" i="1" dirty="0" err="1"/>
              <a:t>apologian</a:t>
            </a:r>
            <a:r>
              <a:rPr lang="pl-PL" i="1" dirty="0"/>
              <a:t>)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		przed </a:t>
            </a:r>
            <a:r>
              <a:rPr lang="pl-PL" i="1" dirty="0"/>
              <a:t>każdym, kto żądałby od was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			zdania </a:t>
            </a:r>
            <a:r>
              <a:rPr lang="pl-PL" i="1" dirty="0"/>
              <a:t>rachunku </a:t>
            </a:r>
            <a:r>
              <a:rPr lang="pl-PL" i="1" u="sng" dirty="0"/>
              <a:t>z waszej </a:t>
            </a:r>
            <a:r>
              <a:rPr lang="pl-PL" b="1" i="1" u="sng" dirty="0" smtClean="0"/>
              <a:t>nadziei</a:t>
            </a:r>
            <a:r>
              <a:rPr lang="pl-PL" i="1" dirty="0" smtClean="0"/>
              <a:t>,</a:t>
            </a:r>
            <a:br>
              <a:rPr lang="pl-PL" i="1" dirty="0" smtClean="0"/>
            </a:br>
            <a:r>
              <a:rPr lang="pl-PL" i="1" dirty="0" smtClean="0"/>
              <a:t>ale </a:t>
            </a:r>
            <a:r>
              <a:rPr lang="pl-PL" i="1" dirty="0"/>
              <a:t>czyńcie to z łagodnością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	i </a:t>
            </a:r>
            <a:r>
              <a:rPr lang="pl-PL" i="1" dirty="0"/>
              <a:t>bojaźnią, </a:t>
            </a:r>
            <a:r>
              <a:rPr lang="pl-PL" i="1" dirty="0" smtClean="0"/>
              <a:t/>
            </a:r>
            <a:br>
              <a:rPr lang="pl-PL" i="1" dirty="0" smtClean="0"/>
            </a:br>
            <a:r>
              <a:rPr lang="pl-PL" i="1" dirty="0" smtClean="0"/>
              <a:t>		mając sumienie czyste.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1137936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Nadzieja to </a:t>
            </a:r>
            <a:r>
              <a:rPr lang="mr-IN" dirty="0" smtClean="0"/>
              <a:t>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884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b="1" dirty="0" smtClean="0"/>
              <a:t>Nadzieją</a:t>
            </a:r>
            <a:r>
              <a:rPr lang="pl-PL" dirty="0" smtClean="0"/>
              <a:t> to wiarą </a:t>
            </a:r>
            <a:r>
              <a:rPr lang="pl-PL" dirty="0"/>
              <a:t>w to, że </a:t>
            </a:r>
            <a:r>
              <a:rPr lang="pl-PL" dirty="0" smtClean="0"/>
              <a:t>oczekiwana przyszłość </a:t>
            </a:r>
            <a:r>
              <a:rPr lang="pl-PL" dirty="0"/>
              <a:t>będzie </a:t>
            </a:r>
            <a:r>
              <a:rPr lang="pl-PL" dirty="0" smtClean="0"/>
              <a:t>zgodna z oczekiwaniami, lepsza.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Wiara</a:t>
            </a:r>
            <a:r>
              <a:rPr lang="pl-PL" dirty="0" smtClean="0"/>
              <a:t> </a:t>
            </a:r>
            <a:r>
              <a:rPr lang="pl-PL" dirty="0"/>
              <a:t>(światopogląd) - dopełnienie </a:t>
            </a:r>
            <a:r>
              <a:rPr lang="pl-PL" dirty="0" smtClean="0"/>
              <a:t>światopoglądu </a:t>
            </a:r>
            <a:r>
              <a:rPr lang="pl-PL" dirty="0"/>
              <a:t>o to co jest w nim niezbędne a </a:t>
            </a:r>
            <a:r>
              <a:rPr lang="pl-PL" dirty="0" smtClean="0"/>
              <a:t>nie można tego nazwać wiedzą</a:t>
            </a:r>
            <a:r>
              <a:rPr lang="pl-PL" dirty="0"/>
              <a:t>.</a:t>
            </a:r>
            <a:endParaRPr lang="pl-PL" dirty="0" smtClean="0"/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b="1" dirty="0"/>
              <a:t>Światopogląd</a:t>
            </a:r>
            <a:r>
              <a:rPr lang="pl-PL" dirty="0"/>
              <a:t> to rzadko </a:t>
            </a:r>
            <a:r>
              <a:rPr lang="pl-PL" dirty="0" smtClean="0"/>
              <a:t>zmieniany, często wartościujący ale kompletny zbiór przekonań </a:t>
            </a:r>
            <a:r>
              <a:rPr lang="pl-PL" dirty="0"/>
              <a:t>człowieka </a:t>
            </a:r>
            <a:r>
              <a:rPr lang="pl-PL" dirty="0" smtClean="0"/>
              <a:t>odnośnie otaczającego go rzeczywistości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Uwaga: nadzieja (jak i wiara) przeminą! (1Kor13)</a:t>
            </a:r>
            <a:endParaRPr lang="pl-PL" sz="1800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397565" y="3074503"/>
            <a:ext cx="1119808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408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213899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sz="1600" b="1" i="1" dirty="0">
                <a:latin typeface="Arial" charset="0"/>
              </a:rPr>
              <a:t>i Ogród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Eden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692194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Ziemia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nieco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zepsuta</a:t>
            </a:r>
            <a:endParaRPr lang="pl-PL" altLang="x-none" sz="1600" b="1" i="1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9170488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Nowa </a:t>
            </a:r>
            <a:r>
              <a:rPr lang="pl-PL" altLang="x-none" sz="1600" b="1" i="1" dirty="0" smtClean="0">
                <a:latin typeface="Arial" charset="0"/>
              </a:rPr>
              <a:t>Ziemia </a:t>
            </a:r>
            <a:endParaRPr lang="pl-PL" altLang="x-none" sz="1600" b="1" i="1" dirty="0">
              <a:latin typeface="Arial" charset="0"/>
            </a:endParaRPr>
          </a:p>
          <a:p>
            <a:pPr algn="ctr"/>
            <a:r>
              <a:rPr lang="pl-PL" altLang="x-none" sz="1600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sz="1600" b="1" i="1" dirty="0" smtClean="0">
                <a:latin typeface="Arial" charset="0"/>
              </a:rPr>
              <a:t>Nowe </a:t>
            </a:r>
            <a:r>
              <a:rPr lang="pl-PL" altLang="x-none" sz="1600" b="1" i="1" dirty="0">
                <a:latin typeface="Arial" charset="0"/>
              </a:rPr>
              <a:t>N</a:t>
            </a:r>
            <a:r>
              <a:rPr lang="pl-PL" altLang="x-none" sz="1600" b="1" i="1" dirty="0" smtClean="0">
                <a:latin typeface="Arial" charset="0"/>
              </a:rPr>
              <a:t>iebo</a:t>
            </a:r>
            <a:endParaRPr lang="pl-PL" altLang="x-none" i="1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>
                <a:latin typeface="Arial" charset="0"/>
              </a:rPr>
              <a:t>upadek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zbawienie</a:t>
            </a: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 rot="2693666">
            <a:off x="7238720" y="4573632"/>
            <a:ext cx="1398204" cy="69910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08D00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i="1" dirty="0" smtClean="0">
                <a:latin typeface="Arial" charset="0"/>
              </a:rPr>
              <a:t>zniszczenie</a:t>
            </a:r>
            <a:endParaRPr lang="pl-PL" altLang="x-none" sz="1600" i="1" dirty="0">
              <a:latin typeface="Arial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344637" y="5077994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dirty="0"/>
              <a:t>Jezioro ognia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H="1">
            <a:off x="6329424" y="2376486"/>
            <a:ext cx="0" cy="831479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5672199" y="210625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 smtClean="0"/>
              <a:t>Pan Jezus</a:t>
            </a:r>
            <a:endParaRPr kumimoji="0" lang="pl-PL" altLang="pl-PL" sz="1600" i="1" dirty="0"/>
          </a:p>
        </p:txBody>
      </p:sp>
      <p:grpSp>
        <p:nvGrpSpPr>
          <p:cNvPr id="22" name="Grupa 21"/>
          <p:cNvGrpSpPr/>
          <p:nvPr/>
        </p:nvGrpSpPr>
        <p:grpSpPr>
          <a:xfrm>
            <a:off x="8419867" y="5264848"/>
            <a:ext cx="1330325" cy="617537"/>
            <a:chOff x="8177214" y="4557714"/>
            <a:chExt cx="1330325" cy="617537"/>
          </a:xfrm>
        </p:grpSpPr>
        <p:sp>
          <p:nvSpPr>
            <p:cNvPr id="23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4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5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Metahistoria</a:t>
            </a:r>
            <a:r>
              <a:rPr lang="pl-PL" dirty="0" smtClean="0"/>
              <a:t>, oraz jej trudne strony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5759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1" grpId="0"/>
      <p:bldP spid="17" grpId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>
            <a:off x="2213899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Ziemia</a:t>
            </a:r>
          </a:p>
          <a:p>
            <a:pPr algn="ctr"/>
            <a:r>
              <a:rPr lang="pl-PL" altLang="x-none" sz="1600" b="1" i="1" dirty="0">
                <a:latin typeface="Arial" charset="0"/>
              </a:rPr>
              <a:t>i Ogród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Eden</a:t>
            </a: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5692194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Ziemia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nieco</a:t>
            </a:r>
            <a:br>
              <a:rPr lang="pl-PL" altLang="x-none" sz="1600" b="1" i="1" dirty="0">
                <a:latin typeface="Arial" charset="0"/>
              </a:rPr>
            </a:br>
            <a:r>
              <a:rPr lang="pl-PL" altLang="x-none" sz="1600" b="1" i="1" dirty="0">
                <a:latin typeface="Arial" charset="0"/>
              </a:rPr>
              <a:t>zepsuta</a:t>
            </a:r>
            <a:endParaRPr lang="pl-PL" altLang="x-none" sz="1600" b="1" i="1" dirty="0"/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9170488" y="2889956"/>
            <a:ext cx="1972653" cy="1832550"/>
          </a:xfrm>
          <a:prstGeom prst="cube">
            <a:avLst>
              <a:gd name="adj" fmla="val 25000"/>
            </a:avLst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pl-PL" altLang="x-none" sz="1600" b="1" i="1" dirty="0">
                <a:latin typeface="Arial" charset="0"/>
              </a:rPr>
              <a:t>Nowa </a:t>
            </a:r>
            <a:r>
              <a:rPr lang="pl-PL" altLang="x-none" sz="1600" b="1" i="1" dirty="0" smtClean="0">
                <a:latin typeface="Arial" charset="0"/>
              </a:rPr>
              <a:t>Ziemia </a:t>
            </a:r>
            <a:endParaRPr lang="pl-PL" altLang="x-none" sz="1600" b="1" i="1" dirty="0">
              <a:latin typeface="Arial" charset="0"/>
            </a:endParaRPr>
          </a:p>
          <a:p>
            <a:pPr algn="ctr"/>
            <a:r>
              <a:rPr lang="pl-PL" altLang="x-none" sz="1600" b="1" i="1" dirty="0">
                <a:latin typeface="Arial" charset="0"/>
              </a:rPr>
              <a:t>i </a:t>
            </a:r>
          </a:p>
          <a:p>
            <a:pPr algn="ctr"/>
            <a:r>
              <a:rPr lang="pl-PL" altLang="x-none" sz="1600" b="1" i="1" dirty="0" smtClean="0">
                <a:latin typeface="Arial" charset="0"/>
              </a:rPr>
              <a:t>Nowe </a:t>
            </a:r>
            <a:r>
              <a:rPr lang="pl-PL" altLang="x-none" sz="1600" b="1" i="1" dirty="0">
                <a:latin typeface="Arial" charset="0"/>
              </a:rPr>
              <a:t>N</a:t>
            </a:r>
            <a:r>
              <a:rPr lang="pl-PL" altLang="x-none" sz="1600" b="1" i="1" dirty="0" smtClean="0">
                <a:latin typeface="Arial" charset="0"/>
              </a:rPr>
              <a:t>iebo</a:t>
            </a:r>
            <a:endParaRPr lang="pl-PL" altLang="x-none" i="1" dirty="0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52216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66FF3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stworzenie</a:t>
            </a: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4132379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2BDB6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>
                <a:latin typeface="Arial" charset="0"/>
              </a:rPr>
              <a:t>upadek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7610674" y="3401800"/>
            <a:ext cx="1613988" cy="806994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5353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800" i="1" dirty="0">
                <a:latin typeface="Arial" charset="0"/>
              </a:rPr>
              <a:t>zbawienie</a:t>
            </a:r>
          </a:p>
        </p:txBody>
      </p:sp>
      <p:sp>
        <p:nvSpPr>
          <p:cNvPr id="16" name="AutoShape 8"/>
          <p:cNvSpPr>
            <a:spLocks noChangeArrowheads="1"/>
          </p:cNvSpPr>
          <p:nvPr/>
        </p:nvSpPr>
        <p:spPr bwMode="auto">
          <a:xfrm rot="2693666">
            <a:off x="7238720" y="4573632"/>
            <a:ext cx="1398204" cy="699102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B08D00"/>
          </a:solidFill>
          <a:ln w="31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pl-PL" altLang="x-none" sz="1600" i="1" dirty="0" smtClean="0">
                <a:latin typeface="Arial" charset="0"/>
              </a:rPr>
              <a:t>zniszczenie</a:t>
            </a:r>
            <a:endParaRPr lang="pl-PL" altLang="x-none" sz="1600" i="1" dirty="0">
              <a:latin typeface="Arial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8344637" y="5077994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 i="1" dirty="0"/>
              <a:t>Jezioro ognia</a:t>
            </a:r>
          </a:p>
        </p:txBody>
      </p:sp>
      <p:sp>
        <p:nvSpPr>
          <p:cNvPr id="17" name="Line 4"/>
          <p:cNvSpPr>
            <a:spLocks noChangeShapeType="1"/>
          </p:cNvSpPr>
          <p:nvPr/>
        </p:nvSpPr>
        <p:spPr bwMode="auto">
          <a:xfrm flipH="1">
            <a:off x="6329424" y="2376486"/>
            <a:ext cx="0" cy="831479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22" name="Grupa 21"/>
          <p:cNvGrpSpPr/>
          <p:nvPr/>
        </p:nvGrpSpPr>
        <p:grpSpPr>
          <a:xfrm>
            <a:off x="8419867" y="5264848"/>
            <a:ext cx="1330325" cy="617537"/>
            <a:chOff x="8177214" y="4557714"/>
            <a:chExt cx="1330325" cy="617537"/>
          </a:xfrm>
        </p:grpSpPr>
        <p:sp>
          <p:nvSpPr>
            <p:cNvPr id="23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4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25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12" name="Tytuł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Ja i </a:t>
            </a:r>
            <a:r>
              <a:rPr lang="pl-PL" dirty="0" err="1"/>
              <a:t>metahistoria</a:t>
            </a:r>
            <a:endParaRPr lang="pl-PL" dirty="0"/>
          </a:p>
        </p:txBody>
      </p:sp>
      <p:sp>
        <p:nvSpPr>
          <p:cNvPr id="20" name="PoleTekstowe 19"/>
          <p:cNvSpPr txBox="1"/>
          <p:nvPr/>
        </p:nvSpPr>
        <p:spPr>
          <a:xfrm>
            <a:off x="2607284" y="5873970"/>
            <a:ext cx="4534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C00000"/>
                </a:solidFill>
              </a:rPr>
              <a:t>Dziś jest czas na </a:t>
            </a:r>
            <a:r>
              <a:rPr lang="pl-PL" sz="2800" b="1" dirty="0" smtClean="0">
                <a:solidFill>
                  <a:srgbClr val="C00000"/>
                </a:solidFill>
              </a:rPr>
              <a:t>moją</a:t>
            </a:r>
            <a:r>
              <a:rPr lang="pl-PL" sz="2800" dirty="0" smtClean="0">
                <a:solidFill>
                  <a:srgbClr val="C00000"/>
                </a:solidFill>
              </a:rPr>
              <a:t> decyzję</a:t>
            </a:r>
            <a:endParaRPr lang="pl-PL" sz="2800" dirty="0">
              <a:solidFill>
                <a:srgbClr val="C00000"/>
              </a:solidFill>
            </a:endParaRP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5672199" y="210625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 smtClean="0"/>
              <a:t>Pan Jezus</a:t>
            </a:r>
            <a:endParaRPr kumimoji="0" lang="pl-PL" altLang="pl-PL" sz="1600" i="1" dirty="0"/>
          </a:p>
        </p:txBody>
      </p:sp>
      <p:cxnSp>
        <p:nvCxnSpPr>
          <p:cNvPr id="26" name="Łącznik prosty ze strzałką 25"/>
          <p:cNvCxnSpPr/>
          <p:nvPr/>
        </p:nvCxnSpPr>
        <p:spPr>
          <a:xfrm flipV="1">
            <a:off x="5314146" y="4307594"/>
            <a:ext cx="1005991" cy="1467576"/>
          </a:xfrm>
          <a:prstGeom prst="straightConnector1">
            <a:avLst/>
          </a:prstGeom>
          <a:ln w="203200">
            <a:solidFill>
              <a:srgbClr val="C0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40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AutoShape 4"/>
          <p:cNvSpPr>
            <a:spLocks noChangeArrowheads="1"/>
          </p:cNvSpPr>
          <p:nvPr/>
        </p:nvSpPr>
        <p:spPr bwMode="auto">
          <a:xfrm>
            <a:off x="3881746" y="2456397"/>
            <a:ext cx="4056469" cy="3768367"/>
          </a:xfrm>
          <a:prstGeom prst="cube">
            <a:avLst>
              <a:gd name="adj" fmla="val 25000"/>
            </a:avLst>
          </a:prstGeom>
          <a:solidFill>
            <a:srgbClr val="969696"/>
          </a:solidFill>
          <a:ln w="9525">
            <a:solidFill>
              <a:srgbClr val="7A7A7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t"/>
          <a:lstStyle/>
          <a:p>
            <a:pPr algn="ctr"/>
            <a:endParaRPr lang="pl-PL" altLang="x-none" b="1" i="1" dirty="0"/>
          </a:p>
        </p:txBody>
      </p:sp>
      <p:sp>
        <p:nvSpPr>
          <p:cNvPr id="51" name="AutoShape 2"/>
          <p:cNvSpPr>
            <a:spLocks noChangeArrowheads="1"/>
          </p:cNvSpPr>
          <p:nvPr/>
        </p:nvSpPr>
        <p:spPr bwMode="auto">
          <a:xfrm>
            <a:off x="2711449" y="4185339"/>
            <a:ext cx="5756275" cy="946943"/>
          </a:xfrm>
          <a:prstGeom prst="roundRect">
            <a:avLst>
              <a:gd name="adj" fmla="val 16667"/>
            </a:avLst>
          </a:prstGeom>
          <a:solidFill>
            <a:srgbClr val="FFF4C7"/>
          </a:solidFill>
          <a:ln>
            <a:solidFill>
              <a:srgbClr val="AD8B00"/>
            </a:solidFill>
          </a:ln>
          <a:effectLst/>
        </p:spPr>
        <p:txBody>
          <a:bodyPr wrap="none" anchor="ctr"/>
          <a:lstStyle/>
          <a:p>
            <a:pPr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</a:pPr>
            <a:endParaRPr kumimoji="1" lang="pl-PL" altLang="pl-PL" i="1">
              <a:solidFill>
                <a:srgbClr val="4C3A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395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altLang="pl-PL" dirty="0" err="1" smtClean="0"/>
              <a:t>Metahistoria</a:t>
            </a:r>
            <a:r>
              <a:rPr lang="pl-PL" altLang="pl-PL" dirty="0" smtClean="0"/>
              <a:t> a historia, którą się zajmujemy</a:t>
            </a:r>
            <a:endParaRPr lang="pl-PL" altLang="pl-PL" dirty="0"/>
          </a:p>
        </p:txBody>
      </p:sp>
      <p:sp>
        <p:nvSpPr>
          <p:cNvPr id="52" name="Line 6"/>
          <p:cNvSpPr>
            <a:spLocks noChangeShapeType="1"/>
          </p:cNvSpPr>
          <p:nvPr/>
        </p:nvSpPr>
        <p:spPr bwMode="auto">
          <a:xfrm>
            <a:off x="3078760" y="5003693"/>
            <a:ext cx="5272914" cy="0"/>
          </a:xfrm>
          <a:prstGeom prst="line">
            <a:avLst/>
          </a:prstGeom>
          <a:noFill/>
          <a:ln w="57150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399" name="Line 5"/>
          <p:cNvSpPr>
            <a:spLocks noChangeShapeType="1"/>
          </p:cNvSpPr>
          <p:nvPr/>
        </p:nvSpPr>
        <p:spPr bwMode="auto">
          <a:xfrm>
            <a:off x="5911702" y="4695745"/>
            <a:ext cx="3072906" cy="0"/>
          </a:xfrm>
          <a:prstGeom prst="line">
            <a:avLst/>
          </a:prstGeom>
          <a:noFill/>
          <a:ln w="57150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67" name="Romb 66"/>
          <p:cNvSpPr/>
          <p:nvPr/>
        </p:nvSpPr>
        <p:spPr bwMode="auto">
          <a:xfrm>
            <a:off x="8394700" y="4802081"/>
            <a:ext cx="349250" cy="354012"/>
          </a:xfrm>
          <a:prstGeom prst="diamond">
            <a:avLst/>
          </a:pr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/>
          </a:extLst>
        </p:spPr>
        <p:txBody>
          <a:bodyPr lIns="0" tIns="34290" rIns="0" bIns="34290" anchor="ctr" anchorCtr="1"/>
          <a:lstStyle/>
          <a:p>
            <a:pPr marL="257175" indent="-257175">
              <a:lnSpc>
                <a:spcPct val="90000"/>
              </a:lnSpc>
              <a:spcBef>
                <a:spcPct val="50000"/>
              </a:spcBef>
              <a:defRPr/>
            </a:pPr>
            <a:r>
              <a:rPr lang="pl-PL" b="1" dirty="0"/>
              <a:t>S</a:t>
            </a: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>
            <a:off x="8688388" y="5210068"/>
            <a:ext cx="101600" cy="476250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30" name="Text Box 4"/>
          <p:cNvSpPr txBox="1">
            <a:spLocks noChangeArrowheads="1"/>
          </p:cNvSpPr>
          <p:nvPr/>
        </p:nvSpPr>
        <p:spPr bwMode="auto">
          <a:xfrm>
            <a:off x="8212138" y="6340369"/>
            <a:ext cx="1314450" cy="23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200"/>
              <a:t>Jezioro ognia</a:t>
            </a:r>
          </a:p>
        </p:txBody>
      </p:sp>
      <p:sp>
        <p:nvSpPr>
          <p:cNvPr id="3" name="Sześcian 2"/>
          <p:cNvSpPr/>
          <p:nvPr/>
        </p:nvSpPr>
        <p:spPr>
          <a:xfrm>
            <a:off x="9330052" y="3424719"/>
            <a:ext cx="1475956" cy="1471525"/>
          </a:xfrm>
          <a:prstGeom prst="cube">
            <a:avLst/>
          </a:prstGeom>
          <a:solidFill>
            <a:srgbClr val="FFCE00"/>
          </a:solidFill>
          <a:ln w="9525">
            <a:solidFill>
              <a:srgbClr val="E0B4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x-none" altLang="x-none" sz="1600" b="1" i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59435" name="Line 5"/>
          <p:cNvSpPr>
            <a:spLocks noChangeShapeType="1"/>
          </p:cNvSpPr>
          <p:nvPr/>
        </p:nvSpPr>
        <p:spPr bwMode="auto">
          <a:xfrm flipV="1">
            <a:off x="9085805" y="4191490"/>
            <a:ext cx="500376" cy="496318"/>
          </a:xfrm>
          <a:prstGeom prst="line">
            <a:avLst/>
          </a:prstGeom>
          <a:noFill/>
          <a:ln w="28575">
            <a:solidFill>
              <a:srgbClr val="0066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59443" name="AutoShape 3"/>
          <p:cNvSpPr>
            <a:spLocks noChangeArrowheads="1"/>
          </p:cNvSpPr>
          <p:nvPr/>
        </p:nvSpPr>
        <p:spPr bwMode="auto">
          <a:xfrm>
            <a:off x="1023436" y="3424718"/>
            <a:ext cx="1581340" cy="1471525"/>
          </a:xfrm>
          <a:prstGeom prst="cube">
            <a:avLst>
              <a:gd name="adj" fmla="val 25000"/>
            </a:avLst>
          </a:prstGeom>
          <a:solidFill>
            <a:srgbClr val="00CCFF"/>
          </a:solidFill>
          <a:ln w="9525">
            <a:solidFill>
              <a:srgbClr val="00AED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pl-PL" altLang="pl-PL" sz="500" b="1" i="1" dirty="0">
              <a:latin typeface="Arial" charset="0"/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>
            <a:off x="2054225" y="4288657"/>
            <a:ext cx="576120" cy="713449"/>
          </a:xfrm>
          <a:prstGeom prst="line">
            <a:avLst/>
          </a:prstGeom>
          <a:noFill/>
          <a:ln w="28575">
            <a:solidFill>
              <a:srgbClr val="AD8B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endParaRPr lang="pl-PL"/>
          </a:p>
        </p:txBody>
      </p:sp>
      <p:grpSp>
        <p:nvGrpSpPr>
          <p:cNvPr id="63" name="Grupa 62"/>
          <p:cNvGrpSpPr/>
          <p:nvPr/>
        </p:nvGrpSpPr>
        <p:grpSpPr>
          <a:xfrm>
            <a:off x="8177214" y="5652982"/>
            <a:ext cx="1330325" cy="617537"/>
            <a:chOff x="8177214" y="4557714"/>
            <a:chExt cx="1330325" cy="617537"/>
          </a:xfrm>
        </p:grpSpPr>
        <p:sp>
          <p:nvSpPr>
            <p:cNvPr id="64" name="Schemat blokowy: łącznik 4"/>
            <p:cNvSpPr/>
            <p:nvPr/>
          </p:nvSpPr>
          <p:spPr>
            <a:xfrm rot="324950">
              <a:off x="8177214" y="4664076"/>
              <a:ext cx="1330325" cy="468313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65" name="Wybuch  2 48"/>
            <p:cNvSpPr/>
            <p:nvPr/>
          </p:nvSpPr>
          <p:spPr>
            <a:xfrm rot="971256">
              <a:off x="8420100" y="4557714"/>
              <a:ext cx="890588" cy="617537"/>
            </a:xfrm>
            <a:prstGeom prst="irregularSeal2">
              <a:avLst/>
            </a:prstGeom>
            <a:solidFill>
              <a:srgbClr val="FFC000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  <p:sp>
          <p:nvSpPr>
            <p:cNvPr id="66" name="Wybuch  2 52"/>
            <p:cNvSpPr/>
            <p:nvPr/>
          </p:nvSpPr>
          <p:spPr>
            <a:xfrm rot="3369008">
              <a:off x="8577263" y="4668838"/>
              <a:ext cx="425450" cy="412750"/>
            </a:xfrm>
            <a:prstGeom prst="irregularSeal2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z"/>
                <a:defRPr kumimoji="1"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y"/>
                <a:defRPr kumimoji="1"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Font typeface="Monotype Sorts" charset="2"/>
                <a:buChar char="x"/>
                <a:defRPr kumimoji="1"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Char char="•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Char char="–"/>
                <a:defRPr kumimoji="1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x-none" altLang="x-none" sz="1800">
                <a:solidFill>
                  <a:srgbClr val="FFFFFF"/>
                </a:solidFill>
              </a:endParaRPr>
            </a:p>
          </p:txBody>
        </p:sp>
      </p:grpSp>
      <p:sp>
        <p:nvSpPr>
          <p:cNvPr id="68" name="Text Box 4"/>
          <p:cNvSpPr txBox="1">
            <a:spLocks noChangeArrowheads="1"/>
          </p:cNvSpPr>
          <p:nvPr/>
        </p:nvSpPr>
        <p:spPr bwMode="auto">
          <a:xfrm>
            <a:off x="9330052" y="2492052"/>
            <a:ext cx="1314450" cy="793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smtClean="0"/>
              <a:t>Nowe Niebo</a:t>
            </a:r>
            <a:br>
              <a:rPr kumimoji="0" lang="pl-PL" altLang="pl-PL" sz="1600" smtClean="0"/>
            </a:br>
            <a:r>
              <a:rPr kumimoji="0" lang="pl-PL" altLang="pl-PL" sz="1600" smtClean="0"/>
              <a:t>i</a:t>
            </a:r>
            <a:br>
              <a:rPr kumimoji="0" lang="pl-PL" altLang="pl-PL" sz="1600" smtClean="0"/>
            </a:br>
            <a:r>
              <a:rPr kumimoji="0" lang="pl-PL" altLang="pl-PL" sz="1600" smtClean="0"/>
              <a:t>Nowa Ziemia</a:t>
            </a:r>
            <a:endParaRPr kumimoji="0" lang="pl-PL" altLang="pl-PL" sz="1600" dirty="0"/>
          </a:p>
        </p:txBody>
      </p:sp>
      <p:sp>
        <p:nvSpPr>
          <p:cNvPr id="69" name="Text Box 4"/>
          <p:cNvSpPr txBox="1">
            <a:spLocks noChangeArrowheads="1"/>
          </p:cNvSpPr>
          <p:nvPr/>
        </p:nvSpPr>
        <p:spPr bwMode="auto">
          <a:xfrm>
            <a:off x="1023436" y="2795261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dirty="0" smtClean="0"/>
              <a:t>Ogród Eden</a:t>
            </a:r>
            <a:endParaRPr kumimoji="0" lang="pl-PL" altLang="pl-PL" sz="1600" dirty="0"/>
          </a:p>
        </p:txBody>
      </p:sp>
      <p:sp>
        <p:nvSpPr>
          <p:cNvPr id="7" name="PoleTekstowe 6"/>
          <p:cNvSpPr txBox="1"/>
          <p:nvPr/>
        </p:nvSpPr>
        <p:spPr>
          <a:xfrm>
            <a:off x="6166873" y="4009739"/>
            <a:ext cx="670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b="1" dirty="0" smtClean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?</a:t>
            </a:r>
            <a:endParaRPr lang="pl-PL" sz="7200" b="1" dirty="0">
              <a:solidFill>
                <a:srgbClr val="FF0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72" name="Text Box 4"/>
          <p:cNvSpPr txBox="1">
            <a:spLocks noChangeArrowheads="1"/>
          </p:cNvSpPr>
          <p:nvPr/>
        </p:nvSpPr>
        <p:spPr bwMode="auto">
          <a:xfrm>
            <a:off x="3153662" y="1646395"/>
            <a:ext cx="1314450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i="1" dirty="0" smtClean="0"/>
              <a:t>Pan Jezus</a:t>
            </a:r>
            <a:endParaRPr kumimoji="0" lang="pl-PL" altLang="pl-PL" sz="1600" i="1" dirty="0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rot="-5400000">
            <a:off x="3800174" y="3327217"/>
            <a:ext cx="2599798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4" name="Line 13"/>
          <p:cNvSpPr>
            <a:spLocks noChangeShapeType="1"/>
          </p:cNvSpPr>
          <p:nvPr/>
        </p:nvSpPr>
        <p:spPr bwMode="auto">
          <a:xfrm>
            <a:off x="4109473" y="4614416"/>
            <a:ext cx="5334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5" name="Line 31"/>
          <p:cNvSpPr>
            <a:spLocks noChangeShapeType="1"/>
          </p:cNvSpPr>
          <p:nvPr/>
        </p:nvSpPr>
        <p:spPr bwMode="auto">
          <a:xfrm>
            <a:off x="4642873" y="4614417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>
            <a:off x="4642873" y="5311550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 flipV="1">
            <a:off x="4871473" y="4614417"/>
            <a:ext cx="0" cy="725487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4871473" y="4627116"/>
            <a:ext cx="22860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 rot="5400000" flipV="1">
            <a:off x="2739724" y="3320869"/>
            <a:ext cx="2587097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5589586" y="2163396"/>
            <a:ext cx="2096311" cy="300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27000" tIns="27000" rIns="27000" bIns="27000" anchor="ctr"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z"/>
              <a:defRPr kumimoji="1"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y"/>
              <a:defRPr kumimoji="1"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Monotype Sorts" charset="2"/>
              <a:buChar char="x"/>
              <a:defRPr kumimoji="1"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–"/>
              <a:defRPr kumimoji="1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kumimoji="0" lang="pl-PL" altLang="pl-PL" sz="1600" smtClean="0"/>
              <a:t>Ziemia nieco zepsuta</a:t>
            </a:r>
            <a:endParaRPr kumimoji="0" lang="pl-PL" altLang="pl-PL" sz="1600" dirty="0"/>
          </a:p>
        </p:txBody>
      </p:sp>
      <p:sp>
        <p:nvSpPr>
          <p:cNvPr id="31" name="Line 4"/>
          <p:cNvSpPr>
            <a:spLocks noChangeShapeType="1"/>
          </p:cNvSpPr>
          <p:nvPr/>
        </p:nvSpPr>
        <p:spPr bwMode="auto">
          <a:xfrm>
            <a:off x="5172450" y="2030904"/>
            <a:ext cx="108944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32" name="Line 4"/>
          <p:cNvSpPr>
            <a:spLocks noChangeShapeType="1"/>
          </p:cNvSpPr>
          <p:nvPr/>
        </p:nvSpPr>
        <p:spPr bwMode="auto">
          <a:xfrm>
            <a:off x="2909287" y="2027318"/>
            <a:ext cx="1089440" cy="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 wrap="none"/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endParaRPr lang="pl-PL">
              <a:latin typeface="Arial" charset="0"/>
            </a:endParaRPr>
          </a:p>
        </p:txBody>
      </p:sp>
      <p:sp>
        <p:nvSpPr>
          <p:cNvPr id="34" name="Freeform 31"/>
          <p:cNvSpPr>
            <a:spLocks/>
          </p:cNvSpPr>
          <p:nvPr/>
        </p:nvSpPr>
        <p:spPr bwMode="auto">
          <a:xfrm>
            <a:off x="5659440" y="4702923"/>
            <a:ext cx="218021" cy="324062"/>
          </a:xfrm>
          <a:custGeom>
            <a:avLst/>
            <a:gdLst>
              <a:gd name="T0" fmla="*/ 0 w 6"/>
              <a:gd name="T1" fmla="*/ 2147483646 h 1080"/>
              <a:gd name="T2" fmla="*/ 2147483646 w 6"/>
              <a:gd name="T3" fmla="*/ 0 h 1080"/>
              <a:gd name="T4" fmla="*/ 0 60000 65536"/>
              <a:gd name="T5" fmla="*/ 0 60000 65536"/>
              <a:gd name="connsiteX0" fmla="*/ 0 w 11318"/>
              <a:gd name="connsiteY0" fmla="*/ 11369 h 11369"/>
              <a:gd name="connsiteX1" fmla="*/ 11318 w 11318"/>
              <a:gd name="connsiteY1" fmla="*/ 0 h 11369"/>
              <a:gd name="connsiteX0" fmla="*/ 0 w 9341"/>
              <a:gd name="connsiteY0" fmla="*/ 16843 h 16843"/>
              <a:gd name="connsiteX1" fmla="*/ 9341 w 9341"/>
              <a:gd name="connsiteY1" fmla="*/ 0 h 16843"/>
              <a:gd name="connsiteX0" fmla="*/ 0 w 6001"/>
              <a:gd name="connsiteY0" fmla="*/ 10271 h 10271"/>
              <a:gd name="connsiteX1" fmla="*/ 6001 w 6001"/>
              <a:gd name="connsiteY1" fmla="*/ 0 h 1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001" h="10271">
                <a:moveTo>
                  <a:pt x="0" y="10271"/>
                </a:moveTo>
                <a:lnTo>
                  <a:pt x="6001" y="0"/>
                </a:lnTo>
              </a:path>
            </a:pathLst>
          </a:cu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pl-PL"/>
          </a:p>
        </p:txBody>
      </p:sp>
      <p:sp>
        <p:nvSpPr>
          <p:cNvPr id="35" name="PoleTekstowe 34"/>
          <p:cNvSpPr txBox="1"/>
          <p:nvPr/>
        </p:nvSpPr>
        <p:spPr>
          <a:xfrm>
            <a:off x="861636" y="6332105"/>
            <a:ext cx="45344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 smtClean="0">
                <a:solidFill>
                  <a:srgbClr val="C00000"/>
                </a:solidFill>
              </a:rPr>
              <a:t>Dziś jest czas na </a:t>
            </a:r>
            <a:r>
              <a:rPr lang="pl-PL" sz="2800" b="1" dirty="0" smtClean="0">
                <a:solidFill>
                  <a:srgbClr val="C00000"/>
                </a:solidFill>
              </a:rPr>
              <a:t>moją</a:t>
            </a:r>
            <a:r>
              <a:rPr lang="pl-PL" sz="2800" dirty="0" smtClean="0">
                <a:solidFill>
                  <a:srgbClr val="C00000"/>
                </a:solidFill>
              </a:rPr>
              <a:t> decyzję</a:t>
            </a:r>
            <a:endParaRPr lang="pl-PL" sz="2800" dirty="0">
              <a:solidFill>
                <a:srgbClr val="C00000"/>
              </a:solidFill>
            </a:endParaRPr>
          </a:p>
        </p:txBody>
      </p:sp>
      <p:cxnSp>
        <p:nvCxnSpPr>
          <p:cNvPr id="36" name="Łącznik prosty ze strzałką 35"/>
          <p:cNvCxnSpPr/>
          <p:nvPr/>
        </p:nvCxnSpPr>
        <p:spPr>
          <a:xfrm flipV="1">
            <a:off x="5389418" y="5254030"/>
            <a:ext cx="247946" cy="1299442"/>
          </a:xfrm>
          <a:prstGeom prst="straightConnector1">
            <a:avLst/>
          </a:prstGeom>
          <a:ln w="203200">
            <a:solidFill>
              <a:srgbClr val="C00000"/>
            </a:solidFill>
            <a:headEnd type="none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1179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theme/theme1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5709</TotalTime>
  <Words>1669</Words>
  <Application>Microsoft Macintosh PowerPoint</Application>
  <PresentationFormat>Panoramiczny</PresentationFormat>
  <Paragraphs>426</Paragraphs>
  <Slides>43</Slides>
  <Notes>3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43</vt:i4>
      </vt:variant>
    </vt:vector>
  </HeadingPairs>
  <TitlesOfParts>
    <vt:vector size="50" baseType="lpstr">
      <vt:lpstr>Calibri</vt:lpstr>
      <vt:lpstr>Calibri Light</vt:lpstr>
      <vt:lpstr>Mangal</vt:lpstr>
      <vt:lpstr>Monotype Sorts</vt:lpstr>
      <vt:lpstr>Times New Roman</vt:lpstr>
      <vt:lpstr>Arial</vt:lpstr>
      <vt:lpstr>Motyw pakietu Office</vt:lpstr>
      <vt:lpstr>Co będzie ze mną po śmierci? Nadzieja ucznia Jezusa.</vt:lpstr>
      <vt:lpstr>Plan</vt:lpstr>
      <vt:lpstr>Metahistoria a historia</vt:lpstr>
      <vt:lpstr>Metahistoria</vt:lpstr>
      <vt:lpstr>Zadanie określone w 1P3:15n</vt:lpstr>
      <vt:lpstr>Nadzieja to …</vt:lpstr>
      <vt:lpstr>Metahistoria, oraz jej trudne strony</vt:lpstr>
      <vt:lpstr>Ja i metahistoria</vt:lpstr>
      <vt:lpstr>Metahistoria a historia, którą się zajmujemy</vt:lpstr>
      <vt:lpstr>Biblijny plan dziejów a Święta Pana w Kpł23 </vt:lpstr>
      <vt:lpstr>Biblijny plan dziejów a Święta Pana w Kpł23 </vt:lpstr>
      <vt:lpstr>Biblijny plan dziejów – część wykonana </vt:lpstr>
      <vt:lpstr>Biblijny plan dziejów – część zaplanowana </vt:lpstr>
      <vt:lpstr>Abstrakt - działania Pana Jezusa na ziemi</vt:lpstr>
      <vt:lpstr>Szeroka droga</vt:lpstr>
      <vt:lpstr>Szeroka droga, która prowadzi na zatracenie</vt:lpstr>
      <vt:lpstr>Zejście do szeolu (gr. hades)</vt:lpstr>
      <vt:lpstr>I ujrzałem wielki biały tron,  i zasiadającego na nim…</vt:lpstr>
      <vt:lpstr>Bo karą za śmierć jest grzech.</vt:lpstr>
      <vt:lpstr>Wyjątek: czasy końca</vt:lpstr>
      <vt:lpstr>Przyszłość ucznia Jezusa</vt:lpstr>
      <vt:lpstr>Wydarzenia w których planuję brać udział</vt:lpstr>
      <vt:lpstr>Wydarzenia w których planuję brać udział</vt:lpstr>
      <vt:lpstr>Szeroka droga, która prowadzi na zatracenie</vt:lpstr>
      <vt:lpstr>#0. Droga poprzez nowe narodzenie</vt:lpstr>
      <vt:lpstr>#1. Śmierć ciała, przeniesienie na łono Abrahama</vt:lpstr>
      <vt:lpstr>#2. Zmartwychwstanie w nowym ciele</vt:lpstr>
      <vt:lpstr>#3. Trybunał Chrystusa</vt:lpstr>
      <vt:lpstr>#4. Wesela Baranka</vt:lpstr>
      <vt:lpstr>#5. Powrót na ziemię</vt:lpstr>
      <vt:lpstr>#6. Współkrólowanie w Królestwie Mesjasza</vt:lpstr>
      <vt:lpstr>#7. Nowe Nieba i Nowa Ziemia</vt:lpstr>
      <vt:lpstr>Siedem wydarzeń zaplanowanych w życiu ucznia Jezusa</vt:lpstr>
      <vt:lpstr>Wszystkie obiekty do zachowania !</vt:lpstr>
      <vt:lpstr>Inwestycje, które nie spłoną</vt:lpstr>
      <vt:lpstr>Inwestycja</vt:lpstr>
      <vt:lpstr>Inwestycja</vt:lpstr>
      <vt:lpstr>Efekty są odsunięte w czasie</vt:lpstr>
      <vt:lpstr>Niepewność #1 – czy odbiorę</vt:lpstr>
      <vt:lpstr>Niepewność #2 – ile odbiorę</vt:lpstr>
      <vt:lpstr>Inwestowanie wg Łk 16</vt:lpstr>
      <vt:lpstr>Problem #1 – czy będę zdolny odebrać?</vt:lpstr>
      <vt:lpstr>Problem #2 – czy to co dostnę będzie coś warte?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Wojciech Apel</dc:creator>
  <cp:lastModifiedBy>Wojciech Apel</cp:lastModifiedBy>
  <cp:revision>167</cp:revision>
  <cp:lastPrinted>2019-03-31T13:29:41Z</cp:lastPrinted>
  <dcterms:created xsi:type="dcterms:W3CDTF">2018-05-18T15:30:11Z</dcterms:created>
  <dcterms:modified xsi:type="dcterms:W3CDTF">2019-07-16T17:38:29Z</dcterms:modified>
</cp:coreProperties>
</file>